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  <Override PartName="/ppt/charts/style5.xml" ContentType="application/vnd.ms-office.chartstyle+xml"/>
  <Override PartName="/ppt/charts/colors5.xml" ContentType="application/vnd.ms-office.chartcolorstyle+xml"/>
  <Override PartName="/ppt/charts/style6.xml" ContentType="application/vnd.ms-office.chartstyle+xml"/>
  <Override PartName="/ppt/charts/colors6.xml" ContentType="application/vnd.ms-office.chartcolorstyle+xml"/>
  <Override PartName="/ppt/charts/style7.xml" ContentType="application/vnd.ms-office.chartstyle+xml"/>
  <Override PartName="/ppt/charts/colors7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347" r:id="rId4"/>
    <p:sldId id="344" r:id="rId5"/>
    <p:sldId id="334" r:id="rId6"/>
    <p:sldId id="335" r:id="rId7"/>
    <p:sldId id="272" r:id="rId8"/>
    <p:sldId id="264" r:id="rId9"/>
    <p:sldId id="260" r:id="rId10"/>
    <p:sldId id="348" r:id="rId11"/>
    <p:sldId id="263" r:id="rId12"/>
    <p:sldId id="339" r:id="rId13"/>
    <p:sldId id="262" r:id="rId14"/>
    <p:sldId id="259" r:id="rId15"/>
    <p:sldId id="333" r:id="rId16"/>
    <p:sldId id="271" r:id="rId17"/>
    <p:sldId id="266" r:id="rId18"/>
    <p:sldId id="268" r:id="rId19"/>
    <p:sldId id="336" r:id="rId20"/>
    <p:sldId id="356" r:id="rId21"/>
    <p:sldId id="357" r:id="rId22"/>
    <p:sldId id="350" r:id="rId23"/>
    <p:sldId id="269" r:id="rId24"/>
    <p:sldId id="275" r:id="rId25"/>
    <p:sldId id="276" r:id="rId26"/>
    <p:sldId id="355" r:id="rId27"/>
    <p:sldId id="342" r:id="rId28"/>
    <p:sldId id="331" r:id="rId29"/>
    <p:sldId id="279" r:id="rId30"/>
    <p:sldId id="280" r:id="rId31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200"/>
    <a:srgbClr val="FFD579"/>
    <a:srgbClr val="FF0000"/>
    <a:srgbClr val="0096FF"/>
    <a:srgbClr val="CE9278"/>
    <a:srgbClr val="FBE5D6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AB6F90-C7F3-8677-7846-668BE53648A6}" v="8" dt="2022-10-09T04:02:32.297"/>
    <p1510:client id="{595FAD1C-7134-BCB3-F71B-F33D8C069F86}" v="5" dt="2022-10-09T07:39:01.033"/>
    <p1510:client id="{A1ABD40C-E7A8-E6B1-6C20-5FE3188A7D37}" v="1" dt="2022-10-08T09:24:04.312"/>
    <p1510:client id="{DB48CB95-4A6E-4FC9-7994-0A80F2AAB81F}" v="24" dt="2022-10-08T06:20:06.490"/>
    <p1510:client id="{E8C6893E-0262-2240-940E-09EE1980523F}" v="1659" dt="2022-10-08T17:13:23.1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7CE84F3-28C3-443E-9E96-99CF82512B78}" styleName="어두운 스타일 1 - 강조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28"/>
    <p:restoredTop sz="96197"/>
  </p:normalViewPr>
  <p:slideViewPr>
    <p:cSldViewPr snapToGrid="0">
      <p:cViewPr varScale="1">
        <p:scale>
          <a:sx n="116" d="100"/>
          <a:sy n="116" d="100"/>
        </p:scale>
        <p:origin x="-45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Style" Target="style5.xml"/><Relationship Id="rId2" Type="http://schemas.microsoft.com/office/2011/relationships/chartColorStyle" Target="colors5.xml"/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Style" Target="style6.xml"/><Relationship Id="rId2" Type="http://schemas.microsoft.com/office/2011/relationships/chartColorStyle" Target="colors6.xml"/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Style" Target="style7.xml"/><Relationship Id="rId2" Type="http://schemas.microsoft.com/office/2011/relationships/chartColorStyle" Target="colors7.xml"/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6">
                <a:alpha val="88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softEdge">
              <a:contourClr>
                <a:schemeClr val="accent6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6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BM HANNA 11yrs old OTF" panose="020B0600000101010101" pitchFamily="34" charset="-127"/>
                    <a:ea typeface="BM HANNA 11yrs old OTF" panose="020B0600000101010101" pitchFamily="34" charset="-127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계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12007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978-5D4C-AE45-FB2D4DA3E1C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5">
                <a:alpha val="88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5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5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BM HANNA 11yrs old OTF" panose="020B0600000101010101" pitchFamily="34" charset="-127"/>
                    <a:ea typeface="BM HANNA 11yrs old OTF" panose="020B0600000101010101" pitchFamily="34" charset="-127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계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11750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978-5D4C-AE45-FB2D4DA3E1C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4">
                <a:alpha val="88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4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4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BM HANNA 11yrs old OTF" panose="020B0600000101010101" pitchFamily="34" charset="-127"/>
                    <a:ea typeface="BM HANNA 11yrs old OTF" panose="020B0600000101010101" pitchFamily="34" charset="-127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계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11700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8978-5D4C-AE45-FB2D4DA3E1CF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2020</c:v>
                </c:pt>
              </c:strCache>
            </c:strRef>
          </c:tx>
          <c:spPr>
            <a:solidFill>
              <a:schemeClr val="accent6">
                <a:lumMod val="60000"/>
                <a:alpha val="88000"/>
              </a:schemeClr>
            </a:solidFill>
            <a:ln>
              <a:solidFill>
                <a:schemeClr val="accent6">
                  <a:lumMod val="60000"/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6">
                  <a:lumMod val="60000"/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6">
                  <a:lumMod val="60000"/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BM HANNA 11yrs old OTF" panose="020B0600000101010101" pitchFamily="34" charset="-127"/>
                    <a:ea typeface="BM HANNA 11yrs old OTF" panose="020B0600000101010101" pitchFamily="34" charset="-127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계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11589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8978-5D4C-AE45-FB2D4DA3E1CF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chemeClr val="accent5">
                <a:lumMod val="60000"/>
                <a:alpha val="88000"/>
              </a:schemeClr>
            </a:solidFill>
            <a:ln>
              <a:solidFill>
                <a:schemeClr val="accent5">
                  <a:lumMod val="60000"/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5">
                  <a:lumMod val="60000"/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5">
                  <a:lumMod val="60000"/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BM HANNA 11yrs old OTF" panose="020B0600000101010101" pitchFamily="34" charset="-127"/>
                    <a:ea typeface="BM HANNA 11yrs old OTF" panose="020B0600000101010101" pitchFamily="34" charset="-127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계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11378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8978-5D4C-AE45-FB2D4DA3E1CF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accent4">
                <a:lumMod val="60000"/>
                <a:alpha val="88000"/>
              </a:schemeClr>
            </a:solidFill>
            <a:ln>
              <a:solidFill>
                <a:schemeClr val="accent4">
                  <a:lumMod val="60000"/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4">
                  <a:lumMod val="60000"/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4">
                  <a:lumMod val="60000"/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BM HANNA 11yrs old OTF" panose="020B0600000101010101" pitchFamily="34" charset="-127"/>
                    <a:ea typeface="BM HANNA 11yrs old OTF" panose="020B0600000101010101" pitchFamily="34" charset="-127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계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11197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8978-5D4C-AE45-FB2D4DA3E1C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7"/>
        <c:gapDepth val="0"/>
        <c:shape val="box"/>
        <c:axId val="123834368"/>
        <c:axId val="123835904"/>
        <c:axId val="0"/>
      </c:bar3DChart>
      <c:catAx>
        <c:axId val="123834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23835904"/>
        <c:crosses val="autoZero"/>
        <c:auto val="1"/>
        <c:lblAlgn val="ctr"/>
        <c:lblOffset val="100"/>
        <c:noMultiLvlLbl val="0"/>
      </c:catAx>
      <c:valAx>
        <c:axId val="12383590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23834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63155574233003209"/>
          <c:y val="0.91245744579482158"/>
          <c:w val="0.36639664466843169"/>
          <c:h val="8.754255420517839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dk1">
        <a:lumMod val="75000"/>
        <a:lumOff val="25000"/>
      </a:schemeClr>
    </a:solidFill>
    <a:ln w="6350" cap="flat" cmpd="sng" algn="ctr">
      <a:solidFill>
        <a:schemeClr val="dk1">
          <a:tint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317"/>
      <c:depthPercent val="100"/>
      <c:rAngAx val="0"/>
      <c:perspective val="3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2.2996133116948168E-2"/>
          <c:y val="4.3277792143988865E-2"/>
          <c:w val="0.97700388084970313"/>
          <c:h val="0.95672220736271429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주유소</c:v>
                </c:pt>
              </c:strCache>
            </c:strRef>
          </c:tx>
          <c:spPr>
            <a:effectLst>
              <a:outerShdw blurRad="95600" dist="19050" dir="3664814" algn="ctr" rotWithShape="0">
                <a:srgbClr val="000000"/>
              </a:outerShdw>
            </a:effectLst>
            <a:scene3d>
              <a:camera prst="orthographicFront"/>
              <a:lightRig rig="threePt" dir="t"/>
            </a:scene3d>
            <a:sp3d prstMaterial="plastic">
              <a:bevelB w="114300" prst="artDeco"/>
            </a:sp3d>
          </c:spPr>
          <c:dPt>
            <c:idx val="0"/>
            <c:bubble3D val="0"/>
            <c:explosion val="9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95600" dist="19050" dir="3664814" algn="ctr" rotWithShape="0">
                  <a:srgbClr val="000000"/>
                </a:outerShdw>
              </a:effectLst>
              <a:scene3d>
                <a:camera prst="orthographicFront"/>
                <a:lightRig rig="threePt" dir="t"/>
              </a:scene3d>
              <a:sp3d prstMaterial="plastic">
                <a:bevelB w="114300" prst="artDeco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937-5B4C-A086-974213147E48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95600" dist="19050" dir="3664814" algn="ctr" rotWithShape="0">
                  <a:srgbClr val="000000"/>
                </a:outerShdw>
              </a:effectLst>
              <a:scene3d>
                <a:camera prst="orthographicFront"/>
                <a:lightRig rig="threePt" dir="t"/>
              </a:scene3d>
              <a:sp3d prstMaterial="plastic">
                <a:bevelB w="114300" prst="artDeco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937-5B4C-A086-974213147E48}"/>
              </c:ext>
            </c:extLst>
          </c:dPt>
          <c:dPt>
            <c:idx val="2"/>
            <c:bubble3D val="0"/>
            <c:explosion val="7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95600" dist="19050" dir="3664814" algn="ctr" rotWithShape="0">
                  <a:srgbClr val="000000"/>
                </a:outerShdw>
              </a:effectLst>
              <a:scene3d>
                <a:camera prst="orthographicFront"/>
                <a:lightRig rig="threePt" dir="t"/>
              </a:scene3d>
              <a:sp3d prstMaterial="plastic">
                <a:bevelB w="114300" prst="artDeco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D937-5B4C-A086-974213147E48}"/>
              </c:ext>
            </c:extLst>
          </c:dPt>
          <c:dPt>
            <c:idx val="3"/>
            <c:bubble3D val="0"/>
            <c:explosion val="6"/>
            <c:spPr>
              <a:gradFill rotWithShape="1">
                <a:gsLst>
                  <a:gs pos="0">
                    <a:schemeClr val="accent6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95600" dist="19050" dir="3664814" algn="ctr" rotWithShape="0">
                  <a:srgbClr val="000000"/>
                </a:outerShdw>
              </a:effectLst>
              <a:scene3d>
                <a:camera prst="orthographicFront"/>
                <a:lightRig rig="threePt" dir="t"/>
              </a:scene3d>
              <a:sp3d prstMaterial="plastic">
                <a:bevelB w="114300" prst="artDeco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D937-5B4C-A086-974213147E48}"/>
              </c:ext>
            </c:extLst>
          </c:dPt>
          <c:dPt>
            <c:idx val="4"/>
            <c:bubble3D val="0"/>
            <c:explosion val="6"/>
            <c:spPr>
              <a:gradFill rotWithShape="1">
                <a:gsLst>
                  <a:gs pos="0">
                    <a:schemeClr val="accent5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95600" dist="19050" dir="3664814" algn="ctr" rotWithShape="0">
                  <a:srgbClr val="000000"/>
                </a:outerShdw>
              </a:effectLst>
              <a:scene3d>
                <a:camera prst="orthographicFront"/>
                <a:lightRig rig="threePt" dir="t"/>
              </a:scene3d>
              <a:sp3d prstMaterial="plastic">
                <a:bevelB w="114300" prst="artDeco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D937-5B4C-A086-974213147E48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95600" dist="19050" dir="3664814" algn="ctr" rotWithShape="0">
                  <a:srgbClr val="000000"/>
                </a:outerShdw>
              </a:effectLst>
              <a:scene3d>
                <a:camera prst="orthographicFront"/>
                <a:lightRig rig="threePt" dir="t"/>
              </a:scene3d>
              <a:sp3d prstMaterial="plastic">
                <a:bevelB w="114300" prst="artDeco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D937-5B4C-A086-974213147E48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6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95600" dist="19050" dir="3664814" algn="ctr" rotWithShape="0">
                  <a:srgbClr val="000000"/>
                </a:outerShdw>
              </a:effectLst>
              <a:scene3d>
                <a:camera prst="orthographicFront"/>
                <a:lightRig rig="threePt" dir="t"/>
              </a:scene3d>
              <a:sp3d prstMaterial="plastic">
                <a:bevelB w="114300" prst="artDeco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D937-5B4C-A086-974213147E48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5">
                      <a:lumMod val="80000"/>
                      <a:lumOff val="2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80000"/>
                      <a:lumOff val="2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80000"/>
                      <a:lumOff val="2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95600" dist="19050" dir="3664814" algn="ctr" rotWithShape="0">
                  <a:srgbClr val="000000"/>
                </a:outerShdw>
              </a:effectLst>
              <a:scene3d>
                <a:camera prst="orthographicFront"/>
                <a:lightRig rig="threePt" dir="t"/>
              </a:scene3d>
              <a:sp3d prstMaterial="plastic">
                <a:bevelB w="114300" prst="artDeco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D937-5B4C-A086-974213147E48}"/>
              </c:ext>
            </c:extLst>
          </c:dPt>
          <c:dLbls>
            <c:dLbl>
              <c:idx val="0"/>
              <c:layout>
                <c:manualLayout>
                  <c:x val="-3.2435123049790342E-2"/>
                  <c:y val="0.1324122488147259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BM HANNA 11yrs old OTF" panose="020B0600000101010101" pitchFamily="34" charset="-127"/>
                      <a:ea typeface="BM HANNA 11yrs old OTF" panose="020B0600000101010101" pitchFamily="34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937-5B4C-A086-974213147E48}"/>
                </c:ext>
              </c:extLst>
            </c:dLbl>
            <c:dLbl>
              <c:idx val="1"/>
              <c:layout>
                <c:manualLayout>
                  <c:x val="-0.16217561524895169"/>
                  <c:y val="-0.1196803018133099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BM HANNA 11yrs old OTF" panose="020B0600000101010101" pitchFamily="34" charset="-127"/>
                      <a:ea typeface="BM HANNA 11yrs old OTF" panose="020B0600000101010101" pitchFamily="34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937-5B4C-A086-974213147E48}"/>
                </c:ext>
              </c:extLst>
            </c:dLbl>
            <c:dLbl>
              <c:idx val="2"/>
              <c:layout>
                <c:manualLayout>
                  <c:x val="-8.5953076081944524E-2"/>
                  <c:y val="-0.3310306220368147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BM HANNA 11yrs old OTF" panose="020B0600000101010101" pitchFamily="34" charset="-127"/>
                      <a:ea typeface="BM HANNA 11yrs old OTF" panose="020B0600000101010101" pitchFamily="34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937-5B4C-A086-974213147E48}"/>
                </c:ext>
              </c:extLst>
            </c:dLbl>
            <c:dLbl>
              <c:idx val="3"/>
              <c:layout>
                <c:manualLayout>
                  <c:x val="0.18385402560101707"/>
                  <c:y val="-0.2062575414229384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BM HANNA 11yrs old OTF" panose="020B0600000101010101" pitchFamily="34" charset="-127"/>
                      <a:ea typeface="BM HANNA 11yrs old OTF" panose="020B0600000101010101" pitchFamily="34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937-5B4C-A086-974213147E48}"/>
                </c:ext>
              </c:extLst>
            </c:dLbl>
            <c:dLbl>
              <c:idx val="4"/>
              <c:layout>
                <c:manualLayout>
                  <c:x val="-1.9461073829874324E-2"/>
                  <c:y val="4.5835009205097386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937-5B4C-A086-974213147E48}"/>
                </c:ext>
              </c:extLst>
            </c:dLbl>
            <c:dLbl>
              <c:idx val="5"/>
              <c:layout>
                <c:manualLayout>
                  <c:x val="-1.7839317677384694E-2"/>
                  <c:y val="3.3103062203681477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D937-5B4C-A086-974213147E48}"/>
                </c:ext>
              </c:extLst>
            </c:dLbl>
            <c:dLbl>
              <c:idx val="6"/>
              <c:layout>
                <c:manualLayout>
                  <c:x val="-1.946107382987422E-2"/>
                  <c:y val="-4.074223040453105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D937-5B4C-A086-974213147E48}"/>
                </c:ext>
              </c:extLst>
            </c:dLbl>
            <c:dLbl>
              <c:idx val="7"/>
              <c:layout>
                <c:manualLayout>
                  <c:x val="4.0543903812237922E-2"/>
                  <c:y val="-3.3103062203681484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 xmlns:c16r2="http://schemas.microsoft.com/office/drawing/2015/06/chart"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D937-5B4C-A086-974213147E4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BM HANNA 11yrs old OTF" panose="020B0600000101010101" pitchFamily="34" charset="-127"/>
                    <a:ea typeface="BM HANNA 11yrs old OTF" panose="020B0600000101010101" pitchFamily="34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Sheet1!$A$2:$A$9</c:f>
              <c:strCache>
                <c:ptCount val="8"/>
                <c:pt idx="0">
                  <c:v>SK에너지</c:v>
                </c:pt>
                <c:pt idx="1">
                  <c:v>현대오일뱅크</c:v>
                </c:pt>
                <c:pt idx="2">
                  <c:v>GS 칼텍스</c:v>
                </c:pt>
                <c:pt idx="3">
                  <c:v>S-OIL</c:v>
                </c:pt>
                <c:pt idx="4">
                  <c:v>NH-OIL</c:v>
                </c:pt>
                <c:pt idx="5">
                  <c:v>알뜰 주유소</c:v>
                </c:pt>
                <c:pt idx="6">
                  <c:v>알뜰(EX)</c:v>
                </c:pt>
                <c:pt idx="7">
                  <c:v>자가상표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 formatCode="0.00_);[Red]\(0.00\)">
                  <c:v>26.6</c:v>
                </c:pt>
                <c:pt idx="1">
                  <c:v>21.4</c:v>
                </c:pt>
                <c:pt idx="2">
                  <c:v>19.7</c:v>
                </c:pt>
                <c:pt idx="3">
                  <c:v>19.3</c:v>
                </c:pt>
                <c:pt idx="4">
                  <c:v>6.1</c:v>
                </c:pt>
                <c:pt idx="5">
                  <c:v>4</c:v>
                </c:pt>
                <c:pt idx="6" formatCode="0.00_);[Red]\(0.00\)">
                  <c:v>1.7</c:v>
                </c:pt>
                <c:pt idx="7">
                  <c:v>1.1000000000000001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0-D937-5B4C-A086-974213147E48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solidFill>
        <a:schemeClr val="accent1">
          <a:shade val="50000"/>
        </a:schemeClr>
      </a:solidFill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0"/>
      <c:perspective val="3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353678641732284E-2"/>
          <c:y val="8.5089930789251311E-2"/>
          <c:w val="0.84131865157480323"/>
          <c:h val="0.79111707731809322"/>
        </c:manualLayout>
      </c:layout>
      <c:area3D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휴업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cat>
            <c:numRef>
              <c:f>Sheet1!$A$2:$A$8</c:f>
              <c:numCache>
                <c:formatCode>General</c:formatCode>
                <c:ptCount val="7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524</c:v>
                </c:pt>
                <c:pt idx="1">
                  <c:v>349</c:v>
                </c:pt>
                <c:pt idx="2">
                  <c:v>333</c:v>
                </c:pt>
                <c:pt idx="3">
                  <c:v>610</c:v>
                </c:pt>
                <c:pt idx="4">
                  <c:v>518</c:v>
                </c:pt>
                <c:pt idx="5">
                  <c:v>514</c:v>
                </c:pt>
                <c:pt idx="6">
                  <c:v>512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EE3-344E-9B80-C4205D02FB8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폐업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cat>
            <c:numRef>
              <c:f>Sheet1!$A$2:$A$8</c:f>
              <c:numCache>
                <c:formatCode>General</c:formatCode>
                <c:ptCount val="7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327</c:v>
                </c:pt>
                <c:pt idx="1">
                  <c:v>241</c:v>
                </c:pt>
                <c:pt idx="2">
                  <c:v>229</c:v>
                </c:pt>
                <c:pt idx="3">
                  <c:v>272</c:v>
                </c:pt>
                <c:pt idx="4">
                  <c:v>211</c:v>
                </c:pt>
                <c:pt idx="5">
                  <c:v>220</c:v>
                </c:pt>
                <c:pt idx="6">
                  <c:v>283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EE3-344E-9B80-C4205D02FB8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신규등록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cat>
            <c:numRef>
              <c:f>Sheet1!$A$2:$A$8</c:f>
              <c:numCache>
                <c:formatCode>General</c:formatCode>
                <c:ptCount val="7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</c:numCache>
            </c:numRef>
          </c:cat>
          <c:val>
            <c:numRef>
              <c:f>Sheet1!$D$2:$D$8</c:f>
              <c:numCache>
                <c:formatCode>General</c:formatCode>
                <c:ptCount val="7"/>
                <c:pt idx="0">
                  <c:v>120</c:v>
                </c:pt>
                <c:pt idx="1">
                  <c:v>98</c:v>
                </c:pt>
                <c:pt idx="2">
                  <c:v>156</c:v>
                </c:pt>
                <c:pt idx="3">
                  <c:v>98</c:v>
                </c:pt>
                <c:pt idx="4">
                  <c:v>125</c:v>
                </c:pt>
                <c:pt idx="5">
                  <c:v>85</c:v>
                </c:pt>
                <c:pt idx="6">
                  <c:v>92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AEE3-344E-9B80-C4205D02FB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>
              <a:solidFill>
                <a:schemeClr val="lt1">
                  <a:lumMod val="95000"/>
                  <a:alpha val="54000"/>
                </a:schemeClr>
              </a:solidFill>
              <a:prstDash val="dash"/>
            </a:ln>
            <a:effectLst/>
          </c:spPr>
        </c:dropLines>
        <c:axId val="237047808"/>
        <c:axId val="237049344"/>
        <c:axId val="0"/>
      </c:area3DChart>
      <c:catAx>
        <c:axId val="23704780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50000"/>
                <a:lumOff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  <a:cs typeface="+mn-cs"/>
              </a:defRPr>
            </a:pPr>
            <a:endParaRPr lang="ko-KR"/>
          </a:p>
        </c:txPr>
        <c:crossAx val="237049344"/>
        <c:crosses val="autoZero"/>
        <c:auto val="1"/>
        <c:lblAlgn val="ctr"/>
        <c:lblOffset val="100"/>
        <c:noMultiLvlLbl val="0"/>
      </c:catAx>
      <c:valAx>
        <c:axId val="2370493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dk1">
                  <a:lumMod val="60000"/>
                  <a:lumOff val="40000"/>
                </a:schemeClr>
              </a:solidFill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3704780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201810688230088"/>
          <c:y val="4.4423845460984844E-2"/>
          <c:w val="0.86391460957207233"/>
          <c:h val="0.85363742096840489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전기차 (대)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cat>
            <c:numRef>
              <c:f>Sheet1!$A$2:$A$7</c:f>
              <c:numCache>
                <c:formatCode>General</c:formatCode>
                <c:ptCount val="6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</c:numCache>
            </c:numRef>
          </c:cat>
          <c:val>
            <c:numRef>
              <c:f>Sheet1!$B$2:$B$7</c:f>
              <c:numCache>
                <c:formatCode>0.00_);[Red]\(0.00\)</c:formatCode>
                <c:ptCount val="6"/>
                <c:pt idx="0">
                  <c:v>25593</c:v>
                </c:pt>
                <c:pt idx="1">
                  <c:v>55780</c:v>
                </c:pt>
                <c:pt idx="2">
                  <c:v>101049</c:v>
                </c:pt>
                <c:pt idx="3">
                  <c:v>134962</c:v>
                </c:pt>
                <c:pt idx="4">
                  <c:v>231497</c:v>
                </c:pt>
                <c:pt idx="5">
                  <c:v>347395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91A-4140-A27E-61004CCDEA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37078016"/>
        <c:axId val="237116800"/>
        <c:axId val="0"/>
      </c:bar3DChart>
      <c:catAx>
        <c:axId val="237078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  <a:cs typeface="+mn-cs"/>
              </a:defRPr>
            </a:pPr>
            <a:endParaRPr lang="ko-KR"/>
          </a:p>
        </c:txPr>
        <c:crossAx val="237116800"/>
        <c:crosses val="autoZero"/>
        <c:auto val="1"/>
        <c:lblAlgn val="ctr"/>
        <c:lblOffset val="100"/>
        <c:noMultiLvlLbl val="0"/>
      </c:catAx>
      <c:valAx>
        <c:axId val="23711680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0.00_);[Red]\(0.00\)" sourceLinked="1"/>
        <c:majorTickMark val="none"/>
        <c:minorTickMark val="none"/>
        <c:tickLblPos val="nextTo"/>
        <c:crossAx val="237078016"/>
        <c:crosses val="autoZero"/>
        <c:crossBetween val="between"/>
      </c:valAx>
      <c:dTable>
        <c:showHorzBorder val="1"/>
        <c:showVertBorder val="1"/>
        <c:showOutline val="1"/>
        <c:showKeys val="0"/>
        <c:spPr>
          <a:noFill/>
          <a:ln w="9525">
            <a:noFill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  <a:cs typeface="+mn-cs"/>
              </a:defRPr>
            </a:pPr>
            <a:endParaRPr lang="ko-KR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전기차 충전기 (개)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CCE4-46FA-B87C-749430BE5E06}"/>
              </c:ext>
            </c:extLst>
          </c:dPt>
          <c:dPt>
            <c:idx val="4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CCE4-46FA-B87C-749430BE5E06}"/>
              </c:ext>
            </c:extLst>
          </c:dPt>
          <c:dPt>
            <c:idx val="5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CCE4-46FA-B87C-749430BE5E06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</c:numCache>
            </c:numRef>
          </c:cat>
          <c:val>
            <c:numRef>
              <c:f>Sheet1!$B$2:$B$7</c:f>
              <c:numCache>
                <c:formatCode>0.00_);[Red]\(0.00\)</c:formatCode>
                <c:ptCount val="6"/>
                <c:pt idx="0">
                  <c:v>13676</c:v>
                </c:pt>
                <c:pt idx="1">
                  <c:v>27352</c:v>
                </c:pt>
                <c:pt idx="2">
                  <c:v>44792</c:v>
                </c:pt>
                <c:pt idx="3">
                  <c:v>64188</c:v>
                </c:pt>
                <c:pt idx="4">
                  <c:v>93451</c:v>
                </c:pt>
                <c:pt idx="5">
                  <c:v>93451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127C-4746-BBBD-E9C3B1A7FB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45305728"/>
        <c:axId val="245307264"/>
        <c:axId val="0"/>
      </c:bar3DChart>
      <c:catAx>
        <c:axId val="24530572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  <a:cs typeface="+mn-cs"/>
              </a:defRPr>
            </a:pPr>
            <a:endParaRPr lang="ko-KR"/>
          </a:p>
        </c:txPr>
        <c:crossAx val="245307264"/>
        <c:crosses val="autoZero"/>
        <c:auto val="1"/>
        <c:lblAlgn val="ctr"/>
        <c:lblOffset val="100"/>
        <c:noMultiLvlLbl val="0"/>
      </c:catAx>
      <c:valAx>
        <c:axId val="24530726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0.00_);[Red]\(0.00\)" sourceLinked="1"/>
        <c:majorTickMark val="none"/>
        <c:minorTickMark val="none"/>
        <c:tickLblPos val="nextTo"/>
        <c:crossAx val="245305728"/>
        <c:crosses val="autoZero"/>
        <c:crossBetween val="between"/>
      </c:valAx>
      <c:dTable>
        <c:showHorzBorder val="1"/>
        <c:showVertBorder val="1"/>
        <c:showOutline val="1"/>
        <c:showKeys val="0"/>
        <c:spPr>
          <a:noFill/>
          <a:ln w="9525">
            <a:noFill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  <a:cs typeface="+mn-cs"/>
              </a:defRPr>
            </a:pPr>
            <a:endParaRPr lang="ko-KR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solidFill>
        <a:schemeClr val="accent1"/>
      </a:solidFill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등록대수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</c:dPt>
          <c:dPt>
            <c:idx val="3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0-CCE4-46FA-B87C-749430BE5E06}"/>
              </c:ext>
            </c:extLst>
          </c:dPt>
          <c:dPt>
            <c:idx val="4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CCE4-46FA-B87C-749430BE5E06}"/>
              </c:ext>
            </c:extLst>
          </c:dPt>
          <c:dPt>
            <c:idx val="5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2-CCE4-46FA-B87C-749430BE5E06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</c:numCache>
            </c:numRef>
          </c:cat>
          <c:val>
            <c:numRef>
              <c:f>Sheet1!$B$2:$B$7</c:f>
              <c:numCache>
                <c:formatCode>0.00_);[Red]\(0.00\)</c:formatCode>
                <c:ptCount val="6"/>
                <c:pt idx="0">
                  <c:v>2099</c:v>
                </c:pt>
                <c:pt idx="1">
                  <c:v>2180</c:v>
                </c:pt>
                <c:pt idx="2">
                  <c:v>2253</c:v>
                </c:pt>
                <c:pt idx="3">
                  <c:v>2320</c:v>
                </c:pt>
                <c:pt idx="4">
                  <c:v>2368</c:v>
                </c:pt>
                <c:pt idx="5">
                  <c:v>2437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127C-4746-BBBD-E9C3B1A7FB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45344896"/>
        <c:axId val="245354880"/>
        <c:axId val="0"/>
      </c:bar3DChart>
      <c:catAx>
        <c:axId val="2453448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  <a:cs typeface="+mn-cs"/>
              </a:defRPr>
            </a:pPr>
            <a:endParaRPr lang="ko-KR"/>
          </a:p>
        </c:txPr>
        <c:crossAx val="245354880"/>
        <c:crosses val="autoZero"/>
        <c:auto val="1"/>
        <c:lblAlgn val="ctr"/>
        <c:lblOffset val="100"/>
        <c:noMultiLvlLbl val="0"/>
      </c:catAx>
      <c:valAx>
        <c:axId val="24535488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0.00_);[Red]\(0.00\)" sourceLinked="1"/>
        <c:majorTickMark val="none"/>
        <c:minorTickMark val="none"/>
        <c:tickLblPos val="nextTo"/>
        <c:crossAx val="245344896"/>
        <c:crosses val="autoZero"/>
        <c:crossBetween val="between"/>
      </c:valAx>
      <c:dTable>
        <c:showHorzBorder val="1"/>
        <c:showVertBorder val="1"/>
        <c:showOutline val="1"/>
        <c:showKeys val="0"/>
        <c:spPr>
          <a:noFill/>
          <a:ln w="9525">
            <a:noFill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  <a:cs typeface="+mn-cs"/>
              </a:defRPr>
            </a:pPr>
            <a:endParaRPr lang="ko-KR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solidFill>
        <a:schemeClr val="accent1"/>
      </a:solidFill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7726259654149106E-2"/>
          <c:y val="0.13547111065635398"/>
          <c:w val="0.89321364013543547"/>
          <c:h val="0.71414116977431941"/>
        </c:manualLayout>
      </c:layout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알뜰 주유소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Sheet1!$A$2:$A$7</c:f>
              <c:numCache>
                <c:formatCode>General</c:formatCode>
                <c:ptCount val="6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  <c:pt idx="5">
                  <c:v>2022</c:v>
                </c:pt>
              </c:numCache>
            </c:numRef>
          </c:cat>
          <c:val>
            <c:numRef>
              <c:f>Sheet1!$B$2:$B$7</c:f>
              <c:numCache>
                <c:formatCode>0.00_);[Red]\(0.00\)</c:formatCode>
                <c:ptCount val="6"/>
                <c:pt idx="0">
                  <c:v>1139</c:v>
                </c:pt>
                <c:pt idx="1">
                  <c:v>1172</c:v>
                </c:pt>
                <c:pt idx="2">
                  <c:v>1182</c:v>
                </c:pt>
                <c:pt idx="3">
                  <c:v>1241</c:v>
                </c:pt>
                <c:pt idx="4">
                  <c:v>1257</c:v>
                </c:pt>
                <c:pt idx="5">
                  <c:v>1298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202-1141-A6C3-2E57FCC643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80028288"/>
        <c:axId val="280030208"/>
      </c:lineChart>
      <c:catAx>
        <c:axId val="280028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80030208"/>
        <c:crosses val="autoZero"/>
        <c:auto val="1"/>
        <c:lblAlgn val="ctr"/>
        <c:lblOffset val="100"/>
        <c:noMultiLvlLbl val="0"/>
      </c:catAx>
      <c:valAx>
        <c:axId val="280030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_);[Red]\(0.0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80028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zero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22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.svg>
</file>

<file path=ppt/media/image2.png>
</file>

<file path=ppt/media/image2.svg>
</file>

<file path=ppt/media/image20.png>
</file>

<file path=ppt/media/image21.png>
</file>

<file path=ppt/media/image21.svg>
</file>

<file path=ppt/media/image23.svg>
</file>

<file path=ppt/media/image27.sv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A7A50464-28B4-B159-9D36-B63D4359D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157F72F6-CAB3-58CF-DEC6-A96A97F29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23BEDE0-83FB-4101-7ED2-406488FA4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018CC6D-0D18-5711-C7E3-F61E36264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8EDF302-20F5-65D2-6B25-22CB19ED1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383798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991CD70-F6C4-8AD5-94F8-B50079648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BFFC6105-E749-011E-D44A-618A94080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E4DCEA5B-4578-76FC-E73A-8E7A90C81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586DA159-52D5-97B0-77CB-52E41DA82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D69ACD5-85F3-A825-AAF9-C4D32229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807489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82CBE97B-DD8C-7717-8D92-0C9C613B09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8E925C6C-3C0F-DE16-A449-C3DFBBDC3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A539C133-BD5C-68DF-0340-F358820D1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3C998667-0F9F-196B-320C-D06E51B71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AFB3BBA-D5AC-946B-4F75-6E3892834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03999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A47219F2-2166-E9A3-21DF-42E7A8E4F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7F0D6EEB-9D23-0073-22B6-20CC14A4E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52AFCE4-5BC0-A5EE-DFBD-24076E59E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F8C7093-06F6-313A-9A07-F8BA11874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66AC643-34F6-C7FA-B555-78E8FFFF8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508690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DF9D043-6625-E529-4BB3-47A12E3A5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C174ED28-93BC-D193-44F4-1B2E56393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A95CABF2-2009-E74B-2628-DDAA55FD4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975669A-4868-DAA2-100D-39FE65D94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B82E896-31D9-8191-6D67-7DF22EC2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835929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858366B-DF2D-E190-84A3-B0D8BBFB9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AE6419B4-70CC-AC29-7366-ECE717C3BB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303ABB5A-188B-7A46-41B1-F07BDE7C5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1FBBCCD-665F-96CE-762C-521634C6B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D3E4AEDF-17E4-1C37-631C-4CBF13982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4CBD251E-C8DD-B791-DB64-C9E82C749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396720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B0A6BE8-8673-D2E1-C18C-0B1B25DB7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069D4C36-0E71-37DC-34AC-5B08FC34F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8B0BB03E-34F1-18AF-F985-3739EE735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8C712DA2-0370-8778-EBF0-8CB2C326BD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F4DF2FC1-86CA-EE6E-C25B-5EDBBD0B7C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8D944F9C-64BE-AE88-9875-CEDA0949E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3C5C79A7-DACB-B804-49EB-EC4F294C0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B391BA6E-A9A2-B1B6-CF2F-938514EEC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892246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29BBA58-F5B6-11F1-4F2A-300F25D25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BB6DAF7A-64A0-89EA-937D-56A6C397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F3A48897-49F7-72DB-3497-D618E7343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19E92F2C-FAC7-C096-1F47-163ED56F8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751213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E5B742FA-3B25-5EA4-A22C-0E79C1960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790CC34B-0FF3-D1F7-FED1-8A4E0B74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36D7D951-F9E5-1B78-F1EE-8C29E0CE8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6411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7C795613-7172-BF4E-143F-11CCC8FAD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D64A57B8-DA30-641B-3F30-2E04D34E5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7034C5D9-CD92-7ABE-7D73-DD1471DFF7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0EB9B014-7B8C-FE35-AEA3-977A4CDD3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796D1720-7D7B-F398-4B62-327A8B883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0083174A-308E-1F77-FFC5-A18B13783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181721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C7CA78E-0745-5DF8-DB77-3AA3CD611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ADBBCC42-D06A-E523-D7F7-B52CD8630C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256812E-C91D-68E8-31E0-E0FC1D60D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1126B421-4E3D-4929-B190-9D35CA42F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2F3C739F-4BCD-6796-EA89-2CCDDF66D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4869F429-7B7C-F4DB-16B7-CA112439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274607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655518FB-D654-14D2-8A3B-A1F791A5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1004DF62-817A-2E84-313F-F78748F50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8ED9D27-8584-D9B1-B713-0CE7282ED8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1A80-32C0-D64F-80D1-A275490FA314}" type="datetimeFigureOut">
              <a:rPr kumimoji="1" lang="x-none" altLang="en-US" smtClean="0"/>
              <a:t>2022-10-11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DF3E6C0-8122-E2A9-019B-9BBE2FD96C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3D12D75C-3A98-B826-DCE4-C71581D401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794D2-0901-D247-A999-AE5C4F827D8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180121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9.svg"/><Relationship Id="rId7" Type="http://schemas.openxmlformats.org/officeDocument/2006/relationships/image" Target="../media/image2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1.svg"/><Relationship Id="rId4" Type="http://schemas.openxmlformats.org/officeDocument/2006/relationships/image" Target="../media/image17.png"/><Relationship Id="rId9" Type="http://schemas.openxmlformats.org/officeDocument/2006/relationships/image" Target="../media/image23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48859F4-DAEA-B969-8BBF-DE8CFEBBEA44}"/>
              </a:ext>
            </a:extLst>
          </p:cNvPr>
          <p:cNvSpPr txBox="1"/>
          <p:nvPr/>
        </p:nvSpPr>
        <p:spPr>
          <a:xfrm>
            <a:off x="6418221" y="5286375"/>
            <a:ext cx="51267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x-none" altLang="en-US" sz="24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산업변화대응특화과정</a:t>
            </a:r>
            <a:r>
              <a:rPr kumimoji="1" lang="ko-KR" altLang="en-US" sz="24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미니 프로젝트 </a:t>
            </a:r>
            <a:r>
              <a:rPr kumimoji="1" lang="en-US" altLang="ko-KR" sz="24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</a:t>
            </a:r>
            <a:r>
              <a:rPr kumimoji="1" lang="ko-KR" altLang="en-US" sz="24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조</a:t>
            </a:r>
            <a:endParaRPr kumimoji="1" lang="en-US" altLang="ko-KR" sz="24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r"/>
            <a:r>
              <a:rPr kumimoji="1" lang="ko-KR" altLang="en-US" sz="24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이정규 방지윤 </a:t>
            </a:r>
            <a:r>
              <a:rPr kumimoji="1" lang="ko-KR" altLang="en-US" sz="2400" dirty="0" err="1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손지석</a:t>
            </a:r>
            <a:r>
              <a:rPr kumimoji="1" lang="ko-KR" altLang="en-US" sz="24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김남훈</a:t>
            </a:r>
            <a:endParaRPr kumimoji="1" lang="x-none" altLang="en-US" sz="24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26ADE783-7504-396E-1C68-29CA569930B9}"/>
              </a:ext>
            </a:extLst>
          </p:cNvPr>
          <p:cNvSpPr txBox="1"/>
          <p:nvPr/>
        </p:nvSpPr>
        <p:spPr>
          <a:xfrm>
            <a:off x="3025211" y="587759"/>
            <a:ext cx="5733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x-none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주유소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현황과 </a:t>
            </a:r>
            <a:r>
              <a:rPr kumimoji="1" lang="x-none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전망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13" name="그래픽 12" descr="연료 윤곽선">
            <a:extLst>
              <a:ext uri="{FF2B5EF4-FFF2-40B4-BE49-F238E27FC236}">
                <a16:creationId xmlns="" xmlns:a16="http://schemas.microsoft.com/office/drawing/2014/main" id="{78A7F29D-EC21-7CA4-DC2C-1B52E635B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51953" y="1252306"/>
            <a:ext cx="5126723" cy="512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45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12341DD-903E-3274-AF91-F369BB28B94B}"/>
              </a:ext>
            </a:extLst>
          </p:cNvPr>
          <p:cNvSpPr txBox="1"/>
          <p:nvPr/>
        </p:nvSpPr>
        <p:spPr>
          <a:xfrm>
            <a:off x="2290527" y="223626"/>
            <a:ext cx="62586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1-3.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전국 주유소 수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aphicFrame>
        <p:nvGraphicFramePr>
          <p:cNvPr id="5" name="내용 개체 틀 20">
            <a:extLst>
              <a:ext uri="{FF2B5EF4-FFF2-40B4-BE49-F238E27FC236}">
                <a16:creationId xmlns="" xmlns:a16="http://schemas.microsoft.com/office/drawing/2014/main" id="{ABBE7E5A-BA20-AFE1-D114-C1DF9BA29D4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31550" y="1456661"/>
          <a:ext cx="10728900" cy="4295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3823B2C-10AA-D0A0-9C94-89B8ACF6C460}"/>
              </a:ext>
            </a:extLst>
          </p:cNvPr>
          <p:cNvSpPr txBox="1"/>
          <p:nvPr/>
        </p:nvSpPr>
        <p:spPr>
          <a:xfrm>
            <a:off x="7825476" y="6153721"/>
            <a:ext cx="3924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데이터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출처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한국석유관리원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(K-PETRO)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4447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12341DD-903E-3274-AF91-F369BB28B94B}"/>
              </a:ext>
            </a:extLst>
          </p:cNvPr>
          <p:cNvSpPr txBox="1"/>
          <p:nvPr/>
        </p:nvSpPr>
        <p:spPr>
          <a:xfrm>
            <a:off x="1775518" y="193986"/>
            <a:ext cx="8571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1-4.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주유소 브랜드별 점유율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aphicFrame>
        <p:nvGraphicFramePr>
          <p:cNvPr id="13" name="내용 개체 틀 6">
            <a:extLst>
              <a:ext uri="{FF2B5EF4-FFF2-40B4-BE49-F238E27FC236}">
                <a16:creationId xmlns="" xmlns:a16="http://schemas.microsoft.com/office/drawing/2014/main" id="{20C26A4F-8ADD-398C-440C-E072017274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0243694"/>
              </p:ext>
            </p:extLst>
          </p:nvPr>
        </p:nvGraphicFramePr>
        <p:xfrm>
          <a:off x="1317172" y="1088900"/>
          <a:ext cx="9982200" cy="5174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80C7740-2742-11A8-B911-E151E309C584}"/>
              </a:ext>
            </a:extLst>
          </p:cNvPr>
          <p:cNvSpPr txBox="1"/>
          <p:nvPr/>
        </p:nvSpPr>
        <p:spPr>
          <a:xfrm>
            <a:off x="7842235" y="6294682"/>
            <a:ext cx="3924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데이터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출처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한국석유관리원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(K-PETRO)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833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65EEA532-4658-A901-6864-F24A30246ED3}"/>
              </a:ext>
            </a:extLst>
          </p:cNvPr>
          <p:cNvSpPr/>
          <p:nvPr/>
        </p:nvSpPr>
        <p:spPr>
          <a:xfrm flipV="1">
            <a:off x="150560" y="191639"/>
            <a:ext cx="11790459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EA3406D-EE51-E354-80BB-CE540815637F}"/>
              </a:ext>
            </a:extLst>
          </p:cNvPr>
          <p:cNvSpPr txBox="1"/>
          <p:nvPr/>
        </p:nvSpPr>
        <p:spPr>
          <a:xfrm>
            <a:off x="-197708" y="487628"/>
            <a:ext cx="6526138" cy="830997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8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전국 주유소 지도</a:t>
            </a:r>
            <a:endParaRPr kumimoji="1" lang="en-US" altLang="ko-KR" sz="48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9D069537-004E-CA95-2AB1-D3F07D893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272" y="1433955"/>
            <a:ext cx="6060119" cy="511244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74" y="2490727"/>
            <a:ext cx="5239085" cy="187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26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3465337A-6C49-C9BE-0D1A-5E1F4C2E7F6E}"/>
              </a:ext>
            </a:extLst>
          </p:cNvPr>
          <p:cNvSpPr/>
          <p:nvPr/>
        </p:nvSpPr>
        <p:spPr>
          <a:xfrm flipV="1">
            <a:off x="264294" y="278725"/>
            <a:ext cx="11483163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171F674E-049C-FECE-D3BD-949FA533B633}"/>
              </a:ext>
            </a:extLst>
          </p:cNvPr>
          <p:cNvSpPr txBox="1"/>
          <p:nvPr/>
        </p:nvSpPr>
        <p:spPr>
          <a:xfrm>
            <a:off x="6420083" y="355546"/>
            <a:ext cx="53273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x-none" sz="200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for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in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range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len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)):</a:t>
            </a:r>
          </a:p>
          <a:p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/>
            </a:r>
            <a:b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r>
              <a:rPr lang="en-US" altLang="x-none" sz="200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상표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][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 ==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현대오일뱅크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</a:p>
          <a:p>
            <a:r>
              <a:rPr lang="en-US" altLang="x-none" sz="200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color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'blue'</a:t>
            </a:r>
            <a:endParaRPr lang="en-US" altLang="x-none" sz="200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dirty="0" err="1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elif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상표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][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 ==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'SK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에너지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</a:p>
          <a:p>
            <a:r>
              <a:rPr lang="en-US" altLang="x-none" sz="200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color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'red'</a:t>
            </a:r>
            <a:endParaRPr lang="en-US" altLang="x-none" sz="200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dirty="0" err="1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elif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상표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][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 ==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'GS</a:t>
            </a:r>
            <a:r>
              <a:rPr lang="ko-KR" altLang="en-US" sz="200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칼텍스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 </a:t>
            </a:r>
          </a:p>
          <a:p>
            <a:r>
              <a:rPr lang="en-US" altLang="x-none" sz="200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color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'green'</a:t>
            </a:r>
            <a:endParaRPr lang="en-US" altLang="x-none" sz="200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dirty="0" err="1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elif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상표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][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 ==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'S-OIL'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 </a:t>
            </a:r>
          </a:p>
          <a:p>
            <a:r>
              <a:rPr lang="en-US" altLang="x-none" sz="200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color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'yellow'</a:t>
            </a:r>
            <a:endParaRPr lang="en-US" altLang="x-none" sz="200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dirty="0" err="1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elif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상표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][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 ==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알뜰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ex)'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 </a:t>
            </a:r>
          </a:p>
          <a:p>
            <a:r>
              <a:rPr lang="en-US" altLang="x-none" sz="200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color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'gray'</a:t>
            </a:r>
            <a:endParaRPr lang="en-US" altLang="x-none" sz="200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dirty="0" err="1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elif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df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상표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][</a:t>
            </a:r>
            <a:r>
              <a:rPr lang="en-US" altLang="x-none" sz="200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 ==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알뜰주유소</a:t>
            </a:r>
            <a:r>
              <a:rPr lang="en-US" altLang="ko-KR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 </a:t>
            </a:r>
          </a:p>
          <a:p>
            <a:r>
              <a:rPr lang="en-US" altLang="x-none" sz="200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color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'white'</a:t>
            </a:r>
            <a:endParaRPr lang="en-US" altLang="x-none" sz="200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else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</a:p>
          <a:p>
            <a:r>
              <a:rPr lang="en-US" altLang="x-none" sz="200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color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'black'</a:t>
            </a:r>
            <a:r>
              <a:rPr lang="en-US" altLang="x-none" sz="200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37B15E89-BBC9-1B6F-42CE-75CB027FFE74}"/>
              </a:ext>
            </a:extLst>
          </p:cNvPr>
          <p:cNvSpPr txBox="1"/>
          <p:nvPr/>
        </p:nvSpPr>
        <p:spPr>
          <a:xfrm>
            <a:off x="5898789" y="5122231"/>
            <a:ext cx="682487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/>
            </a:r>
            <a:b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location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(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latitude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],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longitude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])</a:t>
            </a:r>
          </a:p>
          <a:p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folium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Marker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location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 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popup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df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상표</a:t>
            </a:r>
            <a:r>
              <a:rPr lang="en-US" altLang="ko-KR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][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], 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icon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folium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Icon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color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color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)).</a:t>
            </a:r>
            <a:r>
              <a:rPr lang="en-US" altLang="x-none" sz="20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add_to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091C5777-D5C1-8822-C994-40425E645F38}"/>
              </a:ext>
            </a:extLst>
          </p:cNvPr>
          <p:cNvSpPr txBox="1"/>
          <p:nvPr/>
        </p:nvSpPr>
        <p:spPr>
          <a:xfrm>
            <a:off x="264294" y="2305615"/>
            <a:ext cx="71942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requests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pandas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as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pd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/>
            </a:r>
            <a:b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folium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from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folium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plugins</a:t>
            </a:r>
          </a:p>
          <a:p>
            <a:r>
              <a:rPr lang="en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from</a:t>
            </a:r>
            <a:r>
              <a:rPr lang="en" altLang="x-none" sz="2000" b="0" dirty="0">
                <a:solidFill>
                  <a:srgbClr val="FFFFFF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" altLang="x-none" sz="2000" b="0" dirty="0" err="1">
                <a:solidFill>
                  <a:schemeClr val="bg1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folium.plugins</a:t>
            </a:r>
            <a:r>
              <a:rPr lang="en" altLang="x-none" sz="2000" b="0" dirty="0">
                <a:solidFill>
                  <a:schemeClr val="bg1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" altLang="x-none" sz="2000" b="0" dirty="0">
                <a:solidFill>
                  <a:srgbClr val="FFFFFF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" altLang="x-none" sz="2000" b="0" dirty="0" err="1">
                <a:solidFill>
                  <a:srgbClr val="FFFFFF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MarkerCluster</a:t>
            </a:r>
            <a:endParaRPr lang="en" altLang="x-none" sz="2000" b="0" dirty="0">
              <a:solidFill>
                <a:srgbClr val="FFFFFF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="" xmlns:a16="http://schemas.microsoft.com/office/drawing/2014/main" id="{02B19A2A-92B7-ACC0-EFCE-0561351C148B}"/>
              </a:ext>
            </a:extLst>
          </p:cNvPr>
          <p:cNvCxnSpPr>
            <a:cxnSpLocks/>
          </p:cNvCxnSpPr>
          <p:nvPr/>
        </p:nvCxnSpPr>
        <p:spPr>
          <a:xfrm>
            <a:off x="5755505" y="191639"/>
            <a:ext cx="0" cy="6474722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398ACA18-AF27-AD84-7407-BB82B5BCEEFD}"/>
              </a:ext>
            </a:extLst>
          </p:cNvPr>
          <p:cNvSpPr txBox="1"/>
          <p:nvPr/>
        </p:nvSpPr>
        <p:spPr>
          <a:xfrm>
            <a:off x="175935" y="446316"/>
            <a:ext cx="4914993" cy="707886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0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0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전국 주유소 지도</a:t>
            </a:r>
            <a:endParaRPr kumimoji="1" lang="en-US" altLang="ko-KR" sz="40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3092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12341DD-903E-3274-AF91-F369BB28B94B}"/>
              </a:ext>
            </a:extLst>
          </p:cNvPr>
          <p:cNvSpPr txBox="1"/>
          <p:nvPr/>
        </p:nvSpPr>
        <p:spPr>
          <a:xfrm>
            <a:off x="2108418" y="600660"/>
            <a:ext cx="6950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1-6.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전국 주유소 지도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7" name="그림 6" descr="지도이(가) 표시된 사진&#10;&#10;자동 생성된 설명">
            <a:extLst>
              <a:ext uri="{FF2B5EF4-FFF2-40B4-BE49-F238E27FC236}">
                <a16:creationId xmlns="" xmlns:a16="http://schemas.microsoft.com/office/drawing/2014/main" id="{E51ABBBA-97D0-D9C9-ADC1-0AF1030937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13096" r="69"/>
          <a:stretch/>
        </p:blipFill>
        <p:spPr>
          <a:xfrm>
            <a:off x="2108418" y="1631347"/>
            <a:ext cx="7975163" cy="492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620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5066FA63-15A3-91DC-5FD2-7D6C5015EE02}"/>
              </a:ext>
            </a:extLst>
          </p:cNvPr>
          <p:cNvSpPr/>
          <p:nvPr/>
        </p:nvSpPr>
        <p:spPr>
          <a:xfrm flipV="1">
            <a:off x="148613" y="208115"/>
            <a:ext cx="11483163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E7C07A6-F82D-BF1C-FADC-A2C63908D55C}"/>
              </a:ext>
            </a:extLst>
          </p:cNvPr>
          <p:cNvSpPr txBox="1"/>
          <p:nvPr/>
        </p:nvSpPr>
        <p:spPr>
          <a:xfrm>
            <a:off x="140375" y="405081"/>
            <a:ext cx="8774589" cy="830997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8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전국 주유소 변동 신청 현황</a:t>
            </a:r>
            <a:endParaRPr kumimoji="1" lang="en-US" altLang="ko-KR" sz="48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E8A2B050-8B73-8335-CCBF-0EA826C4B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915" y="1235008"/>
            <a:ext cx="1630566" cy="543135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74E53789-B479-9715-4C84-AB6D0807B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481" y="1235008"/>
            <a:ext cx="1630566" cy="543135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682C78E6-80BA-BB97-9A8D-34DC9DCEA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3047" y="1235009"/>
            <a:ext cx="1768009" cy="543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274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5066FA63-15A3-91DC-5FD2-7D6C5015EE02}"/>
              </a:ext>
            </a:extLst>
          </p:cNvPr>
          <p:cNvSpPr/>
          <p:nvPr/>
        </p:nvSpPr>
        <p:spPr>
          <a:xfrm flipV="1">
            <a:off x="143200" y="182776"/>
            <a:ext cx="11483163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8987EAE5-955E-6B7C-852F-995612D2D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500" y="1807365"/>
            <a:ext cx="8584562" cy="32432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22DB817-FBD1-E33B-F09F-A185437CFD9C}"/>
              </a:ext>
            </a:extLst>
          </p:cNvPr>
          <p:cNvSpPr txBox="1"/>
          <p:nvPr/>
        </p:nvSpPr>
        <p:spPr>
          <a:xfrm>
            <a:off x="-119744" y="330583"/>
            <a:ext cx="8774589" cy="769441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4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전국 주유소 변동 신청 현황</a:t>
            </a:r>
            <a:endParaRPr kumimoji="1" lang="en-US" altLang="ko-KR" sz="44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4372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1C75CA0-B448-89FF-AC12-431C6F66346F}"/>
              </a:ext>
            </a:extLst>
          </p:cNvPr>
          <p:cNvSpPr txBox="1"/>
          <p:nvPr/>
        </p:nvSpPr>
        <p:spPr>
          <a:xfrm>
            <a:off x="1054444" y="324784"/>
            <a:ext cx="98632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1-7.</a:t>
            </a:r>
            <a:r>
              <a:rPr kumimoji="1" lang="ko-KR" altLang="en-US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전국 주유소 변동 신청 현황</a:t>
            </a:r>
            <a:endParaRPr lang="x-none" altLang="en-US" sz="4800" dirty="0"/>
          </a:p>
          <a:p>
            <a:pPr algn="ctr"/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aphicFrame>
        <p:nvGraphicFramePr>
          <p:cNvPr id="10" name="차트 9">
            <a:extLst>
              <a:ext uri="{FF2B5EF4-FFF2-40B4-BE49-F238E27FC236}">
                <a16:creationId xmlns="" xmlns:a16="http://schemas.microsoft.com/office/drawing/2014/main" id="{4D098A3B-7EDD-EC33-AA7C-E301BE2408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1215617"/>
              </p:ext>
            </p:extLst>
          </p:nvPr>
        </p:nvGraphicFramePr>
        <p:xfrm>
          <a:off x="2426371" y="1262300"/>
          <a:ext cx="7194402" cy="4856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E1F48C10-99FA-FCE5-EA72-B3196DC30E3C}"/>
              </a:ext>
            </a:extLst>
          </p:cNvPr>
          <p:cNvSpPr txBox="1"/>
          <p:nvPr/>
        </p:nvSpPr>
        <p:spPr>
          <a:xfrm>
            <a:off x="8746971" y="6325578"/>
            <a:ext cx="2791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데이터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출처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산업통상자원부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5190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5FC9E56E-7594-E8F3-A111-F90B8919023C}"/>
              </a:ext>
            </a:extLst>
          </p:cNvPr>
          <p:cNvSpPr txBox="1"/>
          <p:nvPr/>
        </p:nvSpPr>
        <p:spPr>
          <a:xfrm>
            <a:off x="403270" y="303908"/>
            <a:ext cx="11375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AutoNum type="arabicPeriod" startAt="2"/>
            </a:pP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가설 설정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ko-KR" altLang="en-US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주유소의 위기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1EBEC01D-E577-B80B-A126-2D579588EF7D}"/>
              </a:ext>
            </a:extLst>
          </p:cNvPr>
          <p:cNvGrpSpPr/>
          <p:nvPr/>
        </p:nvGrpSpPr>
        <p:grpSpPr>
          <a:xfrm>
            <a:off x="1240992" y="2137909"/>
            <a:ext cx="9710014" cy="3250394"/>
            <a:chOff x="291986" y="2201704"/>
            <a:chExt cx="9710014" cy="3250394"/>
          </a:xfrm>
        </p:grpSpPr>
        <p:pic>
          <p:nvPicPr>
            <p:cNvPr id="3" name="그래픽 2" descr="연료 윤곽선">
              <a:extLst>
                <a:ext uri="{FF2B5EF4-FFF2-40B4-BE49-F238E27FC236}">
                  <a16:creationId xmlns="" xmlns:a16="http://schemas.microsoft.com/office/drawing/2014/main" id="{80C13370-652D-053D-CAD9-15B2A775E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91986" y="2212098"/>
              <a:ext cx="3240000" cy="3240000"/>
            </a:xfrm>
            <a:prstGeom prst="rect">
              <a:avLst/>
            </a:prstGeom>
          </p:spPr>
        </p:pic>
        <p:pic>
          <p:nvPicPr>
            <p:cNvPr id="4" name="그래픽 3" descr="전기차 윤곽선">
              <a:extLst>
                <a:ext uri="{FF2B5EF4-FFF2-40B4-BE49-F238E27FC236}">
                  <a16:creationId xmlns="" xmlns:a16="http://schemas.microsoft.com/office/drawing/2014/main" id="{180E1926-B847-0082-CA7E-55AEC4BF4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522000" y="2201704"/>
              <a:ext cx="3240000" cy="3240000"/>
            </a:xfrm>
            <a:prstGeom prst="rect">
              <a:avLst/>
            </a:prstGeom>
          </p:spPr>
        </p:pic>
        <p:grpSp>
          <p:nvGrpSpPr>
            <p:cNvPr id="8" name="그룹 7">
              <a:extLst>
                <a:ext uri="{FF2B5EF4-FFF2-40B4-BE49-F238E27FC236}">
                  <a16:creationId xmlns="" xmlns:a16="http://schemas.microsoft.com/office/drawing/2014/main" id="{AEA7736B-D17F-C52C-7C52-6A253B96830D}"/>
                </a:ext>
              </a:extLst>
            </p:cNvPr>
            <p:cNvGrpSpPr/>
            <p:nvPr/>
          </p:nvGrpSpPr>
          <p:grpSpPr>
            <a:xfrm>
              <a:off x="6762000" y="2212098"/>
              <a:ext cx="3240000" cy="3240000"/>
              <a:chOff x="2428448" y="3066750"/>
              <a:chExt cx="2520000" cy="2520000"/>
            </a:xfrm>
          </p:grpSpPr>
          <p:pic>
            <p:nvPicPr>
              <p:cNvPr id="6" name="그래픽 5" descr="연료 윤곽선">
                <a:extLst>
                  <a:ext uri="{FF2B5EF4-FFF2-40B4-BE49-F238E27FC236}">
                    <a16:creationId xmlns="" xmlns:a16="http://schemas.microsoft.com/office/drawing/2014/main" id="{6573C6F3-61DD-94A9-5858-9EE4FCF4DC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=""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428448" y="3066750"/>
                <a:ext cx="2520000" cy="2520000"/>
              </a:xfrm>
              <a:prstGeom prst="rect">
                <a:avLst/>
              </a:prstGeom>
            </p:spPr>
          </p:pic>
          <p:pic>
            <p:nvPicPr>
              <p:cNvPr id="5" name="그래픽 4" descr="동전 윤곽선">
                <a:extLst>
                  <a:ext uri="{FF2B5EF4-FFF2-40B4-BE49-F238E27FC236}">
                    <a16:creationId xmlns="" xmlns:a16="http://schemas.microsoft.com/office/drawing/2014/main" id="{F57809F3-B2BA-8F4B-8FF3-CE63B6B9E1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=""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3182378" y="4326750"/>
                <a:ext cx="596124" cy="596124"/>
              </a:xfrm>
              <a:prstGeom prst="rect">
                <a:avLst/>
              </a:prstGeom>
            </p:spPr>
          </p:pic>
        </p:grpSp>
      </p:grp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E1AA1228-10CC-5AB5-5C8F-3BA550CE6C4F}"/>
              </a:ext>
            </a:extLst>
          </p:cNvPr>
          <p:cNvSpPr txBox="1"/>
          <p:nvPr/>
        </p:nvSpPr>
        <p:spPr>
          <a:xfrm>
            <a:off x="1240992" y="5353763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국제 이슈로 인한 유가 변화</a:t>
            </a:r>
            <a:endParaRPr kumimoji="1" lang="en-US" altLang="ko-KR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9F9163AD-557B-564E-70DC-F1BDE4F60F17}"/>
              </a:ext>
            </a:extLst>
          </p:cNvPr>
          <p:cNvSpPr txBox="1"/>
          <p:nvPr/>
        </p:nvSpPr>
        <p:spPr>
          <a:xfrm>
            <a:off x="4902448" y="5353763"/>
            <a:ext cx="2294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전기차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의 등장과 보급화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33E6ECD-7E04-EB38-D1E0-853445F96CBE}"/>
              </a:ext>
            </a:extLst>
          </p:cNvPr>
          <p:cNvSpPr txBox="1"/>
          <p:nvPr/>
        </p:nvSpPr>
        <p:spPr>
          <a:xfrm>
            <a:off x="8083114" y="5353763"/>
            <a:ext cx="208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알뜰주유소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정책 시행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0195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434E6889-1D4E-70DB-D0F6-F1413DC4ABD5}"/>
              </a:ext>
            </a:extLst>
          </p:cNvPr>
          <p:cNvSpPr/>
          <p:nvPr/>
        </p:nvSpPr>
        <p:spPr>
          <a:xfrm flipV="1">
            <a:off x="306330" y="256763"/>
            <a:ext cx="11483163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4E0EC6E-D727-D53A-CB17-82E887705140}"/>
              </a:ext>
            </a:extLst>
          </p:cNvPr>
          <p:cNvSpPr txBox="1"/>
          <p:nvPr/>
        </p:nvSpPr>
        <p:spPr>
          <a:xfrm>
            <a:off x="0" y="321753"/>
            <a:ext cx="8774589" cy="769441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400" dirty="0" smtClean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유가 관련 뉴스 기사 </a:t>
            </a:r>
            <a:r>
              <a:rPr kumimoji="1" lang="ko-KR" altLang="en-US" sz="4400" dirty="0" err="1" smtClean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크롤링</a:t>
            </a:r>
            <a:endParaRPr kumimoji="1" lang="en-US" altLang="ko-KR" sz="44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3133" y="1254773"/>
            <a:ext cx="7825987" cy="5141470"/>
          </a:xfrm>
          <a:prstGeom prst="rect">
            <a:avLst/>
          </a:prstGeom>
          <a:effectLst>
            <a:outerShdw dist="50800" sx="1000" sy="1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2824608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C75C327F-D32E-6BFF-F50B-9F64A3930CD7}"/>
              </a:ext>
            </a:extLst>
          </p:cNvPr>
          <p:cNvSpPr/>
          <p:nvPr/>
        </p:nvSpPr>
        <p:spPr>
          <a:xfrm flipV="1">
            <a:off x="270201" y="191639"/>
            <a:ext cx="11790459" cy="6474722"/>
          </a:xfrm>
          <a:prstGeom prst="rect">
            <a:avLst/>
          </a:prstGeom>
          <a:solidFill>
            <a:srgbClr val="404040">
              <a:alpha val="192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8DF9019-F6C3-E2E2-E6C3-667122992472}"/>
              </a:ext>
            </a:extLst>
          </p:cNvPr>
          <p:cNvSpPr txBox="1"/>
          <p:nvPr/>
        </p:nvSpPr>
        <p:spPr>
          <a:xfrm>
            <a:off x="3131191" y="293799"/>
            <a:ext cx="49063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6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목차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5ACBF9E-962D-1B43-71F5-0AE169EF1822}"/>
              </a:ext>
            </a:extLst>
          </p:cNvPr>
          <p:cNvSpPr txBox="1"/>
          <p:nvPr/>
        </p:nvSpPr>
        <p:spPr>
          <a:xfrm>
            <a:off x="3773078" y="1478782"/>
            <a:ext cx="6750566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kumimoji="1" lang="x-none" altLang="en-US" sz="2000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주유소</a:t>
            </a:r>
            <a:r>
              <a:rPr kumimoji="1" lang="ko-KR" altLang="en-US" sz="2000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현황 조사</a:t>
            </a:r>
            <a:endParaRPr kumimoji="1" lang="en-US" altLang="ko-KR" sz="2000" dirty="0">
              <a:highlight>
                <a:srgbClr val="FFD579"/>
              </a:highlight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914400" lvl="1" indent="-457200">
              <a:buAutoNum type="arabicPeriod"/>
            </a:pPr>
            <a:r>
              <a:rPr kumimoji="1" lang="ko-KR" altLang="en-US" sz="2000" dirty="0" err="1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시군</a:t>
            </a:r>
            <a:r>
              <a:rPr kumimoji="1" lang="ko-KR" altLang="en-US" sz="2000" dirty="0" err="1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구</a:t>
            </a:r>
            <a:r>
              <a:rPr kumimoji="1" lang="ko-KR" altLang="en-US" sz="2000" dirty="0" err="1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별</a:t>
            </a:r>
            <a:r>
              <a:rPr kumimoji="1" lang="ko-KR" altLang="en-US" sz="20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가격 비교</a:t>
            </a:r>
            <a:endParaRPr kumimoji="1" lang="en-US" altLang="ko-KR" sz="2000" dirty="0" smtClean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914400" lvl="1" indent="-457200">
              <a:buAutoNum type="arabicPeriod"/>
            </a:pPr>
            <a:r>
              <a:rPr kumimoji="1" lang="ko-KR" altLang="en-US" sz="20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전국 주유소 수</a:t>
            </a:r>
            <a:endParaRPr kumimoji="1" lang="en-US" altLang="ko-KR" sz="2000" dirty="0" smtClean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914400" lvl="1" indent="-457200">
              <a:buAutoNum type="arabicPeriod"/>
            </a:pPr>
            <a:r>
              <a:rPr kumimoji="1" lang="ko-KR" altLang="en-US" sz="20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전국 브랜드 수</a:t>
            </a:r>
            <a:endParaRPr kumimoji="1" lang="en-US" altLang="ko-KR" sz="2000" dirty="0" smtClean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914400" lvl="1" indent="-457200">
              <a:buAutoNum type="arabicPeriod"/>
            </a:pPr>
            <a:r>
              <a:rPr kumimoji="1" lang="ko-KR" altLang="en-US" sz="20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전국 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주유소 변동 신청 현황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(2017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-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2022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9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월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pPr marL="914400" lvl="1" indent="-457200">
              <a:buAutoNum type="arabicPeriod"/>
            </a:pPr>
            <a:endParaRPr kumimoji="1" lang="en-US" altLang="ko-KR" sz="24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914400" lvl="1" indent="-457200">
              <a:buAutoNum type="arabicPeriod"/>
            </a:pPr>
            <a:endParaRPr kumimoji="1" lang="en-US" altLang="ko-KR" sz="24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1F9F6A4C-430C-9288-C554-6F5D2B0A685C}"/>
              </a:ext>
            </a:extLst>
          </p:cNvPr>
          <p:cNvSpPr txBox="1"/>
          <p:nvPr/>
        </p:nvSpPr>
        <p:spPr>
          <a:xfrm>
            <a:off x="3308745" y="3688158"/>
            <a:ext cx="117058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AutoNum type="arabicPeriod" startAt="2"/>
            </a:pPr>
            <a:r>
              <a:rPr kumimoji="1" lang="ko-KR" altLang="en-US" sz="2000" i="1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가설 설정 </a:t>
            </a:r>
            <a:r>
              <a:rPr kumimoji="1" lang="en-US" altLang="ko-KR" sz="2000" i="1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2000" i="1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주유소의 위기</a:t>
            </a:r>
            <a:endParaRPr kumimoji="1" lang="en-US" altLang="ko-KR" sz="2000" i="1" dirty="0">
              <a:highlight>
                <a:srgbClr val="FFD579"/>
              </a:highlight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marL="1371600" lvl="2" indent="-457200">
              <a:buAutoNum type="arabicPeriod"/>
            </a:pP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검증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국제 이슈에 따른 유가 상승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</a:t>
            </a:r>
          </a:p>
          <a:p>
            <a:pPr marL="1371600" lvl="2" indent="-457200">
              <a:buAutoNum type="arabicPeriod"/>
            </a:pP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검증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전기차의 등장과 보급화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</a:t>
            </a:r>
          </a:p>
          <a:p>
            <a:pPr marL="1371600" lvl="2" indent="-457200">
              <a:buAutoNum type="arabicPeriod"/>
            </a:pP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검증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3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알뜰주유소 정책 시행</a:t>
            </a:r>
            <a:r>
              <a:rPr kumimoji="1" lang="en-US" altLang="ko-KR" sz="20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F356B65-1318-C145-2724-9CC8D9797D69}"/>
              </a:ext>
            </a:extLst>
          </p:cNvPr>
          <p:cNvSpPr txBox="1"/>
          <p:nvPr/>
        </p:nvSpPr>
        <p:spPr>
          <a:xfrm>
            <a:off x="3308745" y="5295460"/>
            <a:ext cx="11705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ko-KR" sz="24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3.	</a:t>
            </a:r>
            <a:r>
              <a:rPr kumimoji="1" lang="ko-KR" altLang="en-US" sz="2400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결론</a:t>
            </a:r>
            <a:endParaRPr kumimoji="1" lang="en-US" altLang="ko-KR" sz="2400" dirty="0">
              <a:highlight>
                <a:srgbClr val="FFD579"/>
              </a:highlight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3" name="그래픽 2" descr="연료 윤곽선">
            <a:extLst>
              <a:ext uri="{FF2B5EF4-FFF2-40B4-BE49-F238E27FC236}">
                <a16:creationId xmlns="" xmlns:a16="http://schemas.microsoft.com/office/drawing/2014/main" id="{7503B7E7-2A2C-6108-8511-4650693E8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467941"/>
            <a:ext cx="4049486" cy="40494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B9835CC8-E390-3939-CB51-98FDDD8211B7}"/>
              </a:ext>
            </a:extLst>
          </p:cNvPr>
          <p:cNvSpPr txBox="1"/>
          <p:nvPr/>
        </p:nvSpPr>
        <p:spPr>
          <a:xfrm>
            <a:off x="3308745" y="5797607"/>
            <a:ext cx="25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ko-KR" sz="24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4.	</a:t>
            </a:r>
            <a:r>
              <a:rPr kumimoji="1" lang="ko-KR" altLang="en-US" sz="2400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질의응답</a:t>
            </a:r>
            <a:endParaRPr kumimoji="1" lang="en-US" altLang="ko-KR" sz="2400" dirty="0">
              <a:highlight>
                <a:srgbClr val="FFD579"/>
              </a:highlight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6240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434E6889-1D4E-70DB-D0F6-F1413DC4ABD5}"/>
              </a:ext>
            </a:extLst>
          </p:cNvPr>
          <p:cNvSpPr/>
          <p:nvPr/>
        </p:nvSpPr>
        <p:spPr>
          <a:xfrm flipV="1">
            <a:off x="306330" y="256763"/>
            <a:ext cx="11483163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4E0EC6E-D727-D53A-CB17-82E887705140}"/>
              </a:ext>
            </a:extLst>
          </p:cNvPr>
          <p:cNvSpPr txBox="1"/>
          <p:nvPr/>
        </p:nvSpPr>
        <p:spPr>
          <a:xfrm>
            <a:off x="0" y="321753"/>
            <a:ext cx="8774589" cy="769441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400" dirty="0" smtClean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유가 관련 뉴스 기사 </a:t>
            </a:r>
            <a:r>
              <a:rPr kumimoji="1" lang="ko-KR" altLang="en-US" sz="4400" dirty="0" err="1" smtClean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크롤링</a:t>
            </a:r>
            <a:endParaRPr kumimoji="1" lang="en-US" altLang="ko-KR" sz="44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9" name="내용 개체 틀 5"/>
          <p:cNvPicPr>
            <a:picLocks noChangeAspect="1"/>
          </p:cNvPicPr>
          <p:nvPr/>
        </p:nvPicPr>
        <p:blipFill rotWithShape="1">
          <a:blip r:embed="rId2"/>
          <a:srcRect b="64888"/>
          <a:stretch/>
        </p:blipFill>
        <p:spPr>
          <a:xfrm>
            <a:off x="1638673" y="1698924"/>
            <a:ext cx="8654714" cy="4322935"/>
          </a:xfrm>
          <a:prstGeom prst="rect">
            <a:avLst/>
          </a:prstGeom>
          <a:effectLst>
            <a:outerShdw dist="50800" sx="1000" sy="1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1996929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434E6889-1D4E-70DB-D0F6-F1413DC4ABD5}"/>
              </a:ext>
            </a:extLst>
          </p:cNvPr>
          <p:cNvSpPr/>
          <p:nvPr/>
        </p:nvSpPr>
        <p:spPr>
          <a:xfrm flipV="1">
            <a:off x="306330" y="256763"/>
            <a:ext cx="11483163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4E0EC6E-D727-D53A-CB17-82E887705140}"/>
              </a:ext>
            </a:extLst>
          </p:cNvPr>
          <p:cNvSpPr txBox="1"/>
          <p:nvPr/>
        </p:nvSpPr>
        <p:spPr>
          <a:xfrm>
            <a:off x="0" y="321753"/>
            <a:ext cx="8774589" cy="769441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400" dirty="0" smtClean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유가 관련 뉴스 기사 </a:t>
            </a:r>
            <a:r>
              <a:rPr kumimoji="1" lang="ko-KR" altLang="en-US" sz="4400" dirty="0" err="1" smtClean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크롤링</a:t>
            </a:r>
            <a:endParaRPr kumimoji="1" lang="en-US" altLang="ko-KR" sz="44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9" name="내용 개체 틀 5"/>
          <p:cNvPicPr>
            <a:picLocks noChangeAspect="1"/>
          </p:cNvPicPr>
          <p:nvPr/>
        </p:nvPicPr>
        <p:blipFill rotWithShape="1">
          <a:blip r:embed="rId2"/>
          <a:srcRect t="45182"/>
          <a:stretch/>
        </p:blipFill>
        <p:spPr>
          <a:xfrm>
            <a:off x="1671721" y="1501217"/>
            <a:ext cx="8460861" cy="4561831"/>
          </a:xfrm>
          <a:prstGeom prst="rect">
            <a:avLst/>
          </a:prstGeom>
          <a:effectLst>
            <a:outerShdw dist="50800" sx="1000" sy="1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19969298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434E6889-1D4E-70DB-D0F6-F1413DC4ABD5}"/>
              </a:ext>
            </a:extLst>
          </p:cNvPr>
          <p:cNvSpPr/>
          <p:nvPr/>
        </p:nvSpPr>
        <p:spPr>
          <a:xfrm flipV="1">
            <a:off x="329608" y="273203"/>
            <a:ext cx="11483163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25294D1-57AB-4FC0-00CE-00C0CA6D5CBC}"/>
              </a:ext>
            </a:extLst>
          </p:cNvPr>
          <p:cNvSpPr txBox="1"/>
          <p:nvPr/>
        </p:nvSpPr>
        <p:spPr>
          <a:xfrm>
            <a:off x="329606" y="2610684"/>
            <a:ext cx="1126253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x-none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words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[ ]</a:t>
            </a:r>
          </a:p>
          <a:p>
            <a:r>
              <a:rPr lang="en-US" altLang="x-none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for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in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result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</a:p>
          <a:p>
            <a:r>
              <a:rPr lang="ko-KR" altLang="en-US" dirty="0">
                <a:solidFill>
                  <a:srgbClr val="9CDCFE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 </a:t>
            </a:r>
            <a:r>
              <a:rPr lang="en-US" altLang="ko-KR" dirty="0" err="1">
                <a:solidFill>
                  <a:srgbClr val="9CDCFE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kor</a:t>
            </a:r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Words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</a:t>
            </a:r>
            <a:r>
              <a:rPr lang="en-US" altLang="x-none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sub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</a:p>
          <a:p>
            <a:r>
              <a:rPr lang="ko-KR" altLang="en-US" b="0" dirty="0">
                <a:solidFill>
                  <a:srgbClr val="569CD6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 </a:t>
            </a:r>
            <a:r>
              <a:rPr lang="en-US" altLang="x-none" b="0" dirty="0">
                <a:solidFill>
                  <a:srgbClr val="569CD6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</a:t>
            </a:r>
            <a:r>
              <a:rPr lang="en-US" altLang="x-none" b="0" dirty="0">
                <a:solidFill>
                  <a:srgbClr val="D16969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"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b="0" dirty="0">
                <a:solidFill>
                  <a:srgbClr val="D16969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a-zA-Z0-9-=+,#/</a:t>
            </a:r>
            <a:r>
              <a:rPr lang="en-US" altLang="x-none" b="0" dirty="0">
                <a:solidFill>
                  <a:srgbClr val="D7BA7D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\?</a:t>
            </a:r>
            <a:r>
              <a:rPr lang="en-US" altLang="x-none" b="0" dirty="0">
                <a:solidFill>
                  <a:srgbClr val="D16969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:^.@*</a:t>
            </a:r>
            <a:r>
              <a:rPr lang="en-US" altLang="x-none" b="0" dirty="0">
                <a:solidFill>
                  <a:srgbClr val="D7BA7D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\"</a:t>
            </a:r>
            <a:r>
              <a:rPr lang="en-US" altLang="x-none" b="0" dirty="0">
                <a:solidFill>
                  <a:srgbClr val="D16969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~</a:t>
            </a:r>
            <a:r>
              <a:rPr lang="en-US" altLang="ko-KR" b="0" dirty="0">
                <a:solidFill>
                  <a:srgbClr val="D16969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%!』&amp;‘|</a:t>
            </a:r>
            <a:r>
              <a:rPr lang="en-US" altLang="ko-KR" b="0" dirty="0">
                <a:solidFill>
                  <a:srgbClr val="D7BA7D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\(\)\[\]</a:t>
            </a:r>
            <a:r>
              <a:rPr lang="en-US" altLang="ko-KR" b="0" dirty="0">
                <a:solidFill>
                  <a:srgbClr val="D16969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`</a:t>
            </a:r>
            <a:r>
              <a:rPr lang="en-US" altLang="ko-KR" b="0" dirty="0">
                <a:solidFill>
                  <a:srgbClr val="D7BA7D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\'</a:t>
            </a:r>
            <a:r>
              <a:rPr lang="en-US" altLang="ko-KR" b="0" dirty="0">
                <a:solidFill>
                  <a:srgbClr val="D16969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…》</a:t>
            </a:r>
            <a:r>
              <a:rPr lang="en-US" altLang="ko-KR" b="0" dirty="0">
                <a:solidFill>
                  <a:srgbClr val="D7BA7D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\”\“\’</a:t>
            </a:r>
            <a:r>
              <a:rPr lang="ko-KR" altLang="en-US" b="0" dirty="0" err="1">
                <a:solidFill>
                  <a:srgbClr val="D16969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됐했입습니다및을등으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</a:t>
            </a:r>
            <a:r>
              <a:rPr lang="en-US" altLang="ko-KR" b="0" dirty="0">
                <a:solidFill>
                  <a:srgbClr val="D7BA7D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+</a:t>
            </a:r>
            <a:r>
              <a:rPr lang="en-US" altLang="ko-KR" b="0" dirty="0">
                <a:solidFill>
                  <a:srgbClr val="D16969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"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""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 </a:t>
            </a:r>
            <a:r>
              <a:rPr lang="en-US" altLang="x-none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str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))</a:t>
            </a:r>
          </a:p>
          <a:p>
            <a:r>
              <a:rPr lang="ko-KR" altLang="en-US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 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korWords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word_tokenize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ko-KR" dirty="0" err="1">
                <a:solidFill>
                  <a:srgbClr val="9CDCFE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kor</a:t>
            </a:r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Words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dirty="0">
                <a:solidFill>
                  <a:srgbClr val="9CDCFE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 </a:t>
            </a:r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words</a:t>
            </a:r>
            <a:r>
              <a:rPr lang="en-US" altLang="x-none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append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ko-KR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korWords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words</a:t>
            </a:r>
            <a:endParaRPr lang="en-US" altLang="x-none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E4E0EC6E-D727-D53A-CB17-82E887705140}"/>
              </a:ext>
            </a:extLst>
          </p:cNvPr>
          <p:cNvSpPr txBox="1"/>
          <p:nvPr/>
        </p:nvSpPr>
        <p:spPr>
          <a:xfrm>
            <a:off x="0" y="273203"/>
            <a:ext cx="8774589" cy="769441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4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국제 이슈로 인한 유가 상승</a:t>
            </a:r>
            <a:endParaRPr kumimoji="1" lang="en-US" altLang="ko-KR" sz="44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="" xmlns:a16="http://schemas.microsoft.com/office/drawing/2014/main" id="{2CFAF5FB-7836-6D13-FFCE-CB49CDCCA90F}"/>
              </a:ext>
            </a:extLst>
          </p:cNvPr>
          <p:cNvCxnSpPr>
            <a:cxnSpLocks/>
          </p:cNvCxnSpPr>
          <p:nvPr/>
        </p:nvCxnSpPr>
        <p:spPr>
          <a:xfrm flipH="1">
            <a:off x="176574" y="4919008"/>
            <a:ext cx="11789229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25294D1-57AB-4FC0-00CE-00C0CA6D5CBC}"/>
              </a:ext>
            </a:extLst>
          </p:cNvPr>
          <p:cNvSpPr txBox="1"/>
          <p:nvPr/>
        </p:nvSpPr>
        <p:spPr>
          <a:xfrm>
            <a:off x="329607" y="4919008"/>
            <a:ext cx="112625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wordscnt_2019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dict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()</a:t>
            </a:r>
          </a:p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for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tag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 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counts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in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cnt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most_common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100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):</a:t>
            </a:r>
          </a:p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if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len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str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tag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)) &gt; </a:t>
            </a:r>
            <a:r>
              <a:rPr lang="en-US" altLang="x-none" sz="2000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): </a:t>
            </a:r>
            <a:endParaRPr lang="ko-KR" altLang="en-US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wordscnt_2019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tag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 = </a:t>
            </a: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counts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/>
            </a:r>
            <a:b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wordscnt_2019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2D0FCC59-A5BF-EB85-2B2D-B744EE72C06A}"/>
              </a:ext>
            </a:extLst>
          </p:cNvPr>
          <p:cNvSpPr txBox="1"/>
          <p:nvPr/>
        </p:nvSpPr>
        <p:spPr>
          <a:xfrm>
            <a:off x="329606" y="1042644"/>
            <a:ext cx="747734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nltk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download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x-none" sz="2000" b="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punkt</a:t>
            </a:r>
            <a:r>
              <a:rPr lang="en-US" altLang="x-none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nltk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download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x-none" sz="2000" b="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stopwords</a:t>
            </a:r>
            <a:r>
              <a:rPr lang="en-US" altLang="x-none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 </a:t>
            </a:r>
            <a:r>
              <a:rPr lang="ko-KR" altLang="en-US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/>
            </a:r>
            <a:br>
              <a:rPr lang="ko-KR" altLang="en-US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nltk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download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'wordnet'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nltk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download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'omw-1.4'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sz="20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lemma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WordNetLemmatizer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()</a:t>
            </a:r>
            <a:endParaRPr lang="ko-KR" altLang="en-US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9" name="직선 연결선[R] 4">
            <a:extLst>
              <a:ext uri="{FF2B5EF4-FFF2-40B4-BE49-F238E27FC236}">
                <a16:creationId xmlns="" xmlns:a16="http://schemas.microsoft.com/office/drawing/2014/main" id="{2CFAF5FB-7836-6D13-FFCE-CB49CDCCA90F}"/>
              </a:ext>
            </a:extLst>
          </p:cNvPr>
          <p:cNvCxnSpPr>
            <a:cxnSpLocks/>
          </p:cNvCxnSpPr>
          <p:nvPr/>
        </p:nvCxnSpPr>
        <p:spPr>
          <a:xfrm flipH="1">
            <a:off x="328973" y="2673860"/>
            <a:ext cx="11789229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82829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59C013B-5A53-A06F-262D-940D8C02F2D8}"/>
              </a:ext>
            </a:extLst>
          </p:cNvPr>
          <p:cNvSpPr txBox="1"/>
          <p:nvPr/>
        </p:nvSpPr>
        <p:spPr>
          <a:xfrm>
            <a:off x="1507524" y="202364"/>
            <a:ext cx="8793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2-1.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검증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1]</a:t>
            </a:r>
          </a:p>
          <a:p>
            <a:pPr lvl="1"/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국제 이슈로 인한 유가 상승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25564ADA-C5B2-98E6-5849-D18E1868A91A}"/>
              </a:ext>
            </a:extLst>
          </p:cNvPr>
          <p:cNvSpPr txBox="1"/>
          <p:nvPr/>
        </p:nvSpPr>
        <p:spPr>
          <a:xfrm>
            <a:off x="9035297" y="6345197"/>
            <a:ext cx="2924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데이터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출처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ko-KR" altLang="en-US" dirty="0" err="1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네이버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뉴스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" y="2023363"/>
            <a:ext cx="10058400" cy="432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242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59C013B-5A53-A06F-262D-940D8C02F2D8}"/>
              </a:ext>
            </a:extLst>
          </p:cNvPr>
          <p:cNvSpPr txBox="1"/>
          <p:nvPr/>
        </p:nvSpPr>
        <p:spPr>
          <a:xfrm>
            <a:off x="1890748" y="202364"/>
            <a:ext cx="8410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2-2.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검증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2]</a:t>
            </a:r>
          </a:p>
          <a:p>
            <a:pPr lvl="1"/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전기차의 등장과 보급화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aphicFrame>
        <p:nvGraphicFramePr>
          <p:cNvPr id="3" name="차트 2">
            <a:extLst>
              <a:ext uri="{FF2B5EF4-FFF2-40B4-BE49-F238E27FC236}">
                <a16:creationId xmlns="" xmlns:a16="http://schemas.microsoft.com/office/drawing/2014/main" id="{985423CC-B25C-1116-443A-571B8D016B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9585949"/>
              </p:ext>
            </p:extLst>
          </p:nvPr>
        </p:nvGraphicFramePr>
        <p:xfrm>
          <a:off x="1950569" y="1948330"/>
          <a:ext cx="7985251" cy="4337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5BABF0A-6A9E-0F0F-FDEA-6E8A8D9E5D3A}"/>
              </a:ext>
            </a:extLst>
          </p:cNvPr>
          <p:cNvSpPr txBox="1"/>
          <p:nvPr/>
        </p:nvSpPr>
        <p:spPr>
          <a:xfrm>
            <a:off x="8894455" y="6332024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데이터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출처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KEPCO PLUG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31271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59C013B-5A53-A06F-262D-940D8C02F2D8}"/>
              </a:ext>
            </a:extLst>
          </p:cNvPr>
          <p:cNvSpPr txBox="1"/>
          <p:nvPr/>
        </p:nvSpPr>
        <p:spPr>
          <a:xfrm>
            <a:off x="1239959" y="223496"/>
            <a:ext cx="98172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ko-KR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2-3.</a:t>
            </a:r>
            <a:r>
              <a:rPr kumimoji="1" lang="ko-KR" altLang="en-US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검증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2]</a:t>
            </a:r>
          </a:p>
          <a:p>
            <a:pPr lvl="1"/>
            <a:r>
              <a:rPr kumimoji="1" lang="ko-KR" altLang="en-US" sz="4800" dirty="0" err="1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전기차</a:t>
            </a:r>
            <a:r>
              <a:rPr kumimoji="1" lang="ko-KR" altLang="en-US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충전소의 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등장과 보급화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aphicFrame>
        <p:nvGraphicFramePr>
          <p:cNvPr id="4" name="내용 개체 틀 6">
            <a:extLst>
              <a:ext uri="{FF2B5EF4-FFF2-40B4-BE49-F238E27FC236}">
                <a16:creationId xmlns="" xmlns:a16="http://schemas.microsoft.com/office/drawing/2014/main" id="{2E280905-9319-D6F3-6C32-EEF6CEE5A9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6468538"/>
              </p:ext>
            </p:extLst>
          </p:nvPr>
        </p:nvGraphicFramePr>
        <p:xfrm>
          <a:off x="2018805" y="1869164"/>
          <a:ext cx="7857194" cy="44171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4946D01-3A8C-5619-5EC7-C0BB06CB0C4E}"/>
              </a:ext>
            </a:extLst>
          </p:cNvPr>
          <p:cNvSpPr txBox="1"/>
          <p:nvPr/>
        </p:nvSpPr>
        <p:spPr>
          <a:xfrm>
            <a:off x="8894455" y="6377744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데이터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출처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KEPCO PLUG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3435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59C013B-5A53-A06F-262D-940D8C02F2D8}"/>
              </a:ext>
            </a:extLst>
          </p:cNvPr>
          <p:cNvSpPr txBox="1"/>
          <p:nvPr/>
        </p:nvSpPr>
        <p:spPr>
          <a:xfrm>
            <a:off x="1890748" y="202364"/>
            <a:ext cx="8410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ko-KR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2-4.</a:t>
            </a:r>
            <a:r>
              <a:rPr kumimoji="1" lang="ko-KR" altLang="en-US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검증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2]</a:t>
            </a:r>
          </a:p>
          <a:p>
            <a:pPr lvl="1"/>
            <a:r>
              <a:rPr kumimoji="1" lang="ko-KR" altLang="en-US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자동차 등록대수 변화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aphicFrame>
        <p:nvGraphicFramePr>
          <p:cNvPr id="4" name="내용 개체 틀 6">
            <a:extLst>
              <a:ext uri="{FF2B5EF4-FFF2-40B4-BE49-F238E27FC236}">
                <a16:creationId xmlns="" xmlns:a16="http://schemas.microsoft.com/office/drawing/2014/main" id="{2E280905-9319-D6F3-6C32-EEF6CEE5A9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6371685"/>
              </p:ext>
            </p:extLst>
          </p:nvPr>
        </p:nvGraphicFramePr>
        <p:xfrm>
          <a:off x="2018805" y="1869164"/>
          <a:ext cx="7857194" cy="44171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4946D01-3A8C-5619-5EC7-C0BB06CB0C4E}"/>
              </a:ext>
            </a:extLst>
          </p:cNvPr>
          <p:cNvSpPr txBox="1"/>
          <p:nvPr/>
        </p:nvSpPr>
        <p:spPr>
          <a:xfrm>
            <a:off x="8894455" y="6377744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데이터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출처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KEPCO PLUG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93990" y="3974072"/>
            <a:ext cx="708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4.3%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69028" y="3525110"/>
            <a:ext cx="708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3.9%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69925" y="3139988"/>
            <a:ext cx="708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3.3%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503774" y="2770656"/>
            <a:ext cx="708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3.0%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95287" y="2478213"/>
            <a:ext cx="708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en-US" altLang="ko-KR" dirty="0" smtClean="0">
                <a:solidFill>
                  <a:schemeClr val="bg1"/>
                </a:solidFill>
              </a:rPr>
              <a:t>.0%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662087" y="2108881"/>
            <a:ext cx="708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2.9%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4536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59C013B-5A53-A06F-262D-940D8C02F2D8}"/>
              </a:ext>
            </a:extLst>
          </p:cNvPr>
          <p:cNvSpPr txBox="1"/>
          <p:nvPr/>
        </p:nvSpPr>
        <p:spPr>
          <a:xfrm>
            <a:off x="777668" y="185272"/>
            <a:ext cx="103012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ko-KR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2-5.</a:t>
            </a:r>
            <a:r>
              <a:rPr kumimoji="1" lang="ko-KR" altLang="en-US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검증 </a:t>
            </a:r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3]</a:t>
            </a:r>
          </a:p>
          <a:p>
            <a:pPr lvl="1"/>
            <a:r>
              <a:rPr kumimoji="1" lang="ko-KR" altLang="en-US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알뜰 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주유소 점유율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5BABF0A-6A9E-0F0F-FDEA-6E8A8D9E5D3A}"/>
              </a:ext>
            </a:extLst>
          </p:cNvPr>
          <p:cNvSpPr txBox="1"/>
          <p:nvPr/>
        </p:nvSpPr>
        <p:spPr>
          <a:xfrm>
            <a:off x="10194245" y="6009305"/>
            <a:ext cx="15456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데이터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출처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:</a:t>
            </a:r>
          </a:p>
          <a:p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공공데이터포털</a:t>
            </a:r>
            <a:endParaRPr kumimoji="1" lang="x-none" altLang="en-US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aphicFrame>
        <p:nvGraphicFramePr>
          <p:cNvPr id="10" name="차트 9">
            <a:extLst>
              <a:ext uri="{FF2B5EF4-FFF2-40B4-BE49-F238E27FC236}">
                <a16:creationId xmlns="" xmlns:a16="http://schemas.microsoft.com/office/drawing/2014/main" id="{95AD0A5F-D504-B3A3-17E5-6510789D7F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6674202"/>
              </p:ext>
            </p:extLst>
          </p:nvPr>
        </p:nvGraphicFramePr>
        <p:xfrm>
          <a:off x="1749496" y="1772024"/>
          <a:ext cx="8410503" cy="4827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0529204C-C027-5675-374E-08B941F62922}"/>
              </a:ext>
            </a:extLst>
          </p:cNvPr>
          <p:cNvSpPr txBox="1"/>
          <p:nvPr/>
        </p:nvSpPr>
        <p:spPr>
          <a:xfrm>
            <a:off x="2688116" y="4417764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dirty="0"/>
              <a:t>9</a:t>
            </a:r>
            <a:r>
              <a:rPr kumimoji="1" lang="en-US" altLang="ko-KR" dirty="0"/>
              <a:t>.789%</a:t>
            </a:r>
            <a:endParaRPr kumimoji="1" lang="x-none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297AB365-030B-765B-F6E6-63DCDE8914CE}"/>
              </a:ext>
            </a:extLst>
          </p:cNvPr>
          <p:cNvSpPr txBox="1"/>
          <p:nvPr/>
        </p:nvSpPr>
        <p:spPr>
          <a:xfrm>
            <a:off x="3887118" y="400134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10.206%</a:t>
            </a:r>
            <a:endParaRPr kumimoji="1" lang="x-none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A8C54D75-3307-E9D7-0651-C5F3B41DD0A7}"/>
              </a:ext>
            </a:extLst>
          </p:cNvPr>
          <p:cNvSpPr txBox="1"/>
          <p:nvPr/>
        </p:nvSpPr>
        <p:spPr>
          <a:xfrm>
            <a:off x="5103420" y="3705998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10.314%</a:t>
            </a:r>
            <a:endParaRPr kumimoji="1" lang="x-none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A9480D0B-D09C-948D-24C0-FC40B7171D3A}"/>
              </a:ext>
            </a:extLst>
          </p:cNvPr>
          <p:cNvSpPr txBox="1"/>
          <p:nvPr/>
        </p:nvSpPr>
        <p:spPr>
          <a:xfrm>
            <a:off x="6335473" y="3244334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10.886%</a:t>
            </a:r>
            <a:endParaRPr kumimoji="1" lang="x-none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9A4CCEFF-F5B3-EB02-C1AD-550C324831FD}"/>
              </a:ext>
            </a:extLst>
          </p:cNvPr>
          <p:cNvSpPr txBox="1"/>
          <p:nvPr/>
        </p:nvSpPr>
        <p:spPr>
          <a:xfrm>
            <a:off x="7751446" y="2972352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11.236%</a:t>
            </a:r>
            <a:endParaRPr kumimoji="1" lang="x-none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68DAC85-22F2-9EA7-C0EC-F8A5644BBBC6}"/>
              </a:ext>
            </a:extLst>
          </p:cNvPr>
          <p:cNvSpPr txBox="1"/>
          <p:nvPr/>
        </p:nvSpPr>
        <p:spPr>
          <a:xfrm>
            <a:off x="8961465" y="2580141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11.768%</a:t>
            </a:r>
            <a:endParaRPr kumimoji="1" lang="x-none" altLang="en-US" dirty="0"/>
          </a:p>
        </p:txBody>
      </p:sp>
    </p:spTree>
    <p:extLst>
      <p:ext uri="{BB962C8B-B14F-4D97-AF65-F5344CB8AC3E}">
        <p14:creationId xmlns:p14="http://schemas.microsoft.com/office/powerpoint/2010/main" val="32854584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59C013B-5A53-A06F-262D-940D8C02F2D8}"/>
              </a:ext>
            </a:extLst>
          </p:cNvPr>
          <p:cNvSpPr txBox="1"/>
          <p:nvPr/>
        </p:nvSpPr>
        <p:spPr>
          <a:xfrm>
            <a:off x="4282594" y="50371"/>
            <a:ext cx="2840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3.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결과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4AE0433-41DA-C894-2CF8-39293C170334}"/>
              </a:ext>
            </a:extLst>
          </p:cNvPr>
          <p:cNvSpPr txBox="1"/>
          <p:nvPr/>
        </p:nvSpPr>
        <p:spPr>
          <a:xfrm>
            <a:off x="335743" y="4854063"/>
            <a:ext cx="11309684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5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년 사이에 약 주유소 </a:t>
            </a:r>
            <a:r>
              <a:rPr kumimoji="1" lang="en-US" altLang="ko-KR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1000</a:t>
            </a:r>
            <a:r>
              <a:rPr kumimoji="1" lang="ko-KR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개 감소</a:t>
            </a:r>
            <a:endParaRPr kumimoji="1" lang="en-US" altLang="ko-KR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97B31F2-B883-11B3-22E0-8626E5C3216C}"/>
              </a:ext>
            </a:extLst>
          </p:cNvPr>
          <p:cNvSpPr txBox="1"/>
          <p:nvPr/>
        </p:nvSpPr>
        <p:spPr>
          <a:xfrm>
            <a:off x="1499284" y="1055936"/>
            <a:ext cx="8926287" cy="1677382"/>
          </a:xfrm>
          <a:custGeom>
            <a:avLst/>
            <a:gdLst>
              <a:gd name="connsiteX0" fmla="*/ 0 w 8926287"/>
              <a:gd name="connsiteY0" fmla="*/ 0 h 2862322"/>
              <a:gd name="connsiteX1" fmla="*/ 505823 w 8926287"/>
              <a:gd name="connsiteY1" fmla="*/ 0 h 2862322"/>
              <a:gd name="connsiteX2" fmla="*/ 833120 w 8926287"/>
              <a:gd name="connsiteY2" fmla="*/ 0 h 2862322"/>
              <a:gd name="connsiteX3" fmla="*/ 1606732 w 8926287"/>
              <a:gd name="connsiteY3" fmla="*/ 0 h 2862322"/>
              <a:gd name="connsiteX4" fmla="*/ 2112555 w 8926287"/>
              <a:gd name="connsiteY4" fmla="*/ 0 h 2862322"/>
              <a:gd name="connsiteX5" fmla="*/ 2618378 w 8926287"/>
              <a:gd name="connsiteY5" fmla="*/ 0 h 2862322"/>
              <a:gd name="connsiteX6" fmla="*/ 3391989 w 8926287"/>
              <a:gd name="connsiteY6" fmla="*/ 0 h 2862322"/>
              <a:gd name="connsiteX7" fmla="*/ 3808549 w 8926287"/>
              <a:gd name="connsiteY7" fmla="*/ 0 h 2862322"/>
              <a:gd name="connsiteX8" fmla="*/ 4582161 w 8926287"/>
              <a:gd name="connsiteY8" fmla="*/ 0 h 2862322"/>
              <a:gd name="connsiteX9" fmla="*/ 5355772 w 8926287"/>
              <a:gd name="connsiteY9" fmla="*/ 0 h 2862322"/>
              <a:gd name="connsiteX10" fmla="*/ 5950858 w 8926287"/>
              <a:gd name="connsiteY10" fmla="*/ 0 h 2862322"/>
              <a:gd name="connsiteX11" fmla="*/ 6724470 w 8926287"/>
              <a:gd name="connsiteY11" fmla="*/ 0 h 2862322"/>
              <a:gd name="connsiteX12" fmla="*/ 7230292 w 8926287"/>
              <a:gd name="connsiteY12" fmla="*/ 0 h 2862322"/>
              <a:gd name="connsiteX13" fmla="*/ 7736115 w 8926287"/>
              <a:gd name="connsiteY13" fmla="*/ 0 h 2862322"/>
              <a:gd name="connsiteX14" fmla="*/ 8420464 w 8926287"/>
              <a:gd name="connsiteY14" fmla="*/ 0 h 2862322"/>
              <a:gd name="connsiteX15" fmla="*/ 8926287 w 8926287"/>
              <a:gd name="connsiteY15" fmla="*/ 0 h 2862322"/>
              <a:gd name="connsiteX16" fmla="*/ 8926287 w 8926287"/>
              <a:gd name="connsiteY16" fmla="*/ 629711 h 2862322"/>
              <a:gd name="connsiteX17" fmla="*/ 8926287 w 8926287"/>
              <a:gd name="connsiteY17" fmla="*/ 1230798 h 2862322"/>
              <a:gd name="connsiteX18" fmla="*/ 8926287 w 8926287"/>
              <a:gd name="connsiteY18" fmla="*/ 1831886 h 2862322"/>
              <a:gd name="connsiteX19" fmla="*/ 8926287 w 8926287"/>
              <a:gd name="connsiteY19" fmla="*/ 2862322 h 2862322"/>
              <a:gd name="connsiteX20" fmla="*/ 8598990 w 8926287"/>
              <a:gd name="connsiteY20" fmla="*/ 2862322 h 2862322"/>
              <a:gd name="connsiteX21" fmla="*/ 7825378 w 8926287"/>
              <a:gd name="connsiteY21" fmla="*/ 2862322 h 2862322"/>
              <a:gd name="connsiteX22" fmla="*/ 7230292 w 8926287"/>
              <a:gd name="connsiteY22" fmla="*/ 2862322 h 2862322"/>
              <a:gd name="connsiteX23" fmla="*/ 6813732 w 8926287"/>
              <a:gd name="connsiteY23" fmla="*/ 2862322 h 2862322"/>
              <a:gd name="connsiteX24" fmla="*/ 6218647 w 8926287"/>
              <a:gd name="connsiteY24" fmla="*/ 2862322 h 2862322"/>
              <a:gd name="connsiteX25" fmla="*/ 5891349 w 8926287"/>
              <a:gd name="connsiteY25" fmla="*/ 2862322 h 2862322"/>
              <a:gd name="connsiteX26" fmla="*/ 5564052 w 8926287"/>
              <a:gd name="connsiteY26" fmla="*/ 2862322 h 2862322"/>
              <a:gd name="connsiteX27" fmla="*/ 4968966 w 8926287"/>
              <a:gd name="connsiteY27" fmla="*/ 2862322 h 2862322"/>
              <a:gd name="connsiteX28" fmla="*/ 4552406 w 8926287"/>
              <a:gd name="connsiteY28" fmla="*/ 2862322 h 2862322"/>
              <a:gd name="connsiteX29" fmla="*/ 3868058 w 8926287"/>
              <a:gd name="connsiteY29" fmla="*/ 2862322 h 2862322"/>
              <a:gd name="connsiteX30" fmla="*/ 3451498 w 8926287"/>
              <a:gd name="connsiteY30" fmla="*/ 2862322 h 2862322"/>
              <a:gd name="connsiteX31" fmla="*/ 2767149 w 8926287"/>
              <a:gd name="connsiteY31" fmla="*/ 2862322 h 2862322"/>
              <a:gd name="connsiteX32" fmla="*/ 2439852 w 8926287"/>
              <a:gd name="connsiteY32" fmla="*/ 2862322 h 2862322"/>
              <a:gd name="connsiteX33" fmla="*/ 1755503 w 8926287"/>
              <a:gd name="connsiteY33" fmla="*/ 2862322 h 2862322"/>
              <a:gd name="connsiteX34" fmla="*/ 1338943 w 8926287"/>
              <a:gd name="connsiteY34" fmla="*/ 2862322 h 2862322"/>
              <a:gd name="connsiteX35" fmla="*/ 1011646 w 8926287"/>
              <a:gd name="connsiteY35" fmla="*/ 2862322 h 2862322"/>
              <a:gd name="connsiteX36" fmla="*/ 595086 w 8926287"/>
              <a:gd name="connsiteY36" fmla="*/ 2862322 h 2862322"/>
              <a:gd name="connsiteX37" fmla="*/ 0 w 8926287"/>
              <a:gd name="connsiteY37" fmla="*/ 2862322 h 2862322"/>
              <a:gd name="connsiteX38" fmla="*/ 0 w 8926287"/>
              <a:gd name="connsiteY38" fmla="*/ 2347104 h 2862322"/>
              <a:gd name="connsiteX39" fmla="*/ 0 w 8926287"/>
              <a:gd name="connsiteY39" fmla="*/ 1860509 h 2862322"/>
              <a:gd name="connsiteX40" fmla="*/ 0 w 8926287"/>
              <a:gd name="connsiteY40" fmla="*/ 1373915 h 2862322"/>
              <a:gd name="connsiteX41" fmla="*/ 0 w 8926287"/>
              <a:gd name="connsiteY41" fmla="*/ 772827 h 2862322"/>
              <a:gd name="connsiteX42" fmla="*/ 0 w 8926287"/>
              <a:gd name="connsiteY42" fmla="*/ 0 h 2862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8926287" h="2862322" extrusionOk="0">
                <a:moveTo>
                  <a:pt x="0" y="0"/>
                </a:moveTo>
                <a:cubicBezTo>
                  <a:pt x="178576" y="-56100"/>
                  <a:pt x="359318" y="12788"/>
                  <a:pt x="505823" y="0"/>
                </a:cubicBezTo>
                <a:cubicBezTo>
                  <a:pt x="652328" y="-12788"/>
                  <a:pt x="732135" y="21170"/>
                  <a:pt x="833120" y="0"/>
                </a:cubicBezTo>
                <a:cubicBezTo>
                  <a:pt x="934105" y="-21170"/>
                  <a:pt x="1337389" y="41520"/>
                  <a:pt x="1606732" y="0"/>
                </a:cubicBezTo>
                <a:cubicBezTo>
                  <a:pt x="1876075" y="-41520"/>
                  <a:pt x="2007511" y="6831"/>
                  <a:pt x="2112555" y="0"/>
                </a:cubicBezTo>
                <a:cubicBezTo>
                  <a:pt x="2217599" y="-6831"/>
                  <a:pt x="2479620" y="48433"/>
                  <a:pt x="2618378" y="0"/>
                </a:cubicBezTo>
                <a:cubicBezTo>
                  <a:pt x="2757136" y="-48433"/>
                  <a:pt x="3162732" y="56445"/>
                  <a:pt x="3391989" y="0"/>
                </a:cubicBezTo>
                <a:cubicBezTo>
                  <a:pt x="3621246" y="-56445"/>
                  <a:pt x="3611857" y="27416"/>
                  <a:pt x="3808549" y="0"/>
                </a:cubicBezTo>
                <a:cubicBezTo>
                  <a:pt x="4005241" y="-27416"/>
                  <a:pt x="4353789" y="52022"/>
                  <a:pt x="4582161" y="0"/>
                </a:cubicBezTo>
                <a:cubicBezTo>
                  <a:pt x="4810533" y="-52022"/>
                  <a:pt x="5060699" y="72331"/>
                  <a:pt x="5355772" y="0"/>
                </a:cubicBezTo>
                <a:cubicBezTo>
                  <a:pt x="5650845" y="-72331"/>
                  <a:pt x="5805343" y="38394"/>
                  <a:pt x="5950858" y="0"/>
                </a:cubicBezTo>
                <a:cubicBezTo>
                  <a:pt x="6096373" y="-38394"/>
                  <a:pt x="6457283" y="35475"/>
                  <a:pt x="6724470" y="0"/>
                </a:cubicBezTo>
                <a:cubicBezTo>
                  <a:pt x="6991657" y="-35475"/>
                  <a:pt x="7021747" y="33383"/>
                  <a:pt x="7230292" y="0"/>
                </a:cubicBezTo>
                <a:cubicBezTo>
                  <a:pt x="7438837" y="-33383"/>
                  <a:pt x="7581012" y="33362"/>
                  <a:pt x="7736115" y="0"/>
                </a:cubicBezTo>
                <a:cubicBezTo>
                  <a:pt x="7891218" y="-33362"/>
                  <a:pt x="8224996" y="42796"/>
                  <a:pt x="8420464" y="0"/>
                </a:cubicBezTo>
                <a:cubicBezTo>
                  <a:pt x="8615932" y="-42796"/>
                  <a:pt x="8738171" y="23649"/>
                  <a:pt x="8926287" y="0"/>
                </a:cubicBezTo>
                <a:cubicBezTo>
                  <a:pt x="8934217" y="238933"/>
                  <a:pt x="8859573" y="395768"/>
                  <a:pt x="8926287" y="629711"/>
                </a:cubicBezTo>
                <a:cubicBezTo>
                  <a:pt x="8993001" y="863654"/>
                  <a:pt x="8865228" y="1100025"/>
                  <a:pt x="8926287" y="1230798"/>
                </a:cubicBezTo>
                <a:cubicBezTo>
                  <a:pt x="8987346" y="1361571"/>
                  <a:pt x="8876396" y="1603136"/>
                  <a:pt x="8926287" y="1831886"/>
                </a:cubicBezTo>
                <a:cubicBezTo>
                  <a:pt x="8976178" y="2060636"/>
                  <a:pt x="8872891" y="2518288"/>
                  <a:pt x="8926287" y="2862322"/>
                </a:cubicBezTo>
                <a:cubicBezTo>
                  <a:pt x="8825121" y="2888110"/>
                  <a:pt x="8688968" y="2833643"/>
                  <a:pt x="8598990" y="2862322"/>
                </a:cubicBezTo>
                <a:cubicBezTo>
                  <a:pt x="8509012" y="2891001"/>
                  <a:pt x="8140902" y="2802893"/>
                  <a:pt x="7825378" y="2862322"/>
                </a:cubicBezTo>
                <a:cubicBezTo>
                  <a:pt x="7509854" y="2921751"/>
                  <a:pt x="7425812" y="2820963"/>
                  <a:pt x="7230292" y="2862322"/>
                </a:cubicBezTo>
                <a:cubicBezTo>
                  <a:pt x="7034772" y="2903681"/>
                  <a:pt x="6940218" y="2842009"/>
                  <a:pt x="6813732" y="2862322"/>
                </a:cubicBezTo>
                <a:cubicBezTo>
                  <a:pt x="6687246" y="2882635"/>
                  <a:pt x="6345902" y="2857094"/>
                  <a:pt x="6218647" y="2862322"/>
                </a:cubicBezTo>
                <a:cubicBezTo>
                  <a:pt x="6091392" y="2867550"/>
                  <a:pt x="5974585" y="2847527"/>
                  <a:pt x="5891349" y="2862322"/>
                </a:cubicBezTo>
                <a:cubicBezTo>
                  <a:pt x="5808113" y="2877117"/>
                  <a:pt x="5652576" y="2834225"/>
                  <a:pt x="5564052" y="2862322"/>
                </a:cubicBezTo>
                <a:cubicBezTo>
                  <a:pt x="5475528" y="2890419"/>
                  <a:pt x="5094465" y="2855183"/>
                  <a:pt x="4968966" y="2862322"/>
                </a:cubicBezTo>
                <a:cubicBezTo>
                  <a:pt x="4843467" y="2869461"/>
                  <a:pt x="4676093" y="2856309"/>
                  <a:pt x="4552406" y="2862322"/>
                </a:cubicBezTo>
                <a:cubicBezTo>
                  <a:pt x="4428719" y="2868335"/>
                  <a:pt x="4095097" y="2797289"/>
                  <a:pt x="3868058" y="2862322"/>
                </a:cubicBezTo>
                <a:cubicBezTo>
                  <a:pt x="3641019" y="2927355"/>
                  <a:pt x="3544837" y="2828364"/>
                  <a:pt x="3451498" y="2862322"/>
                </a:cubicBezTo>
                <a:cubicBezTo>
                  <a:pt x="3358159" y="2896280"/>
                  <a:pt x="3065409" y="2854514"/>
                  <a:pt x="2767149" y="2862322"/>
                </a:cubicBezTo>
                <a:cubicBezTo>
                  <a:pt x="2468889" y="2870130"/>
                  <a:pt x="2575214" y="2844059"/>
                  <a:pt x="2439852" y="2862322"/>
                </a:cubicBezTo>
                <a:cubicBezTo>
                  <a:pt x="2304490" y="2880585"/>
                  <a:pt x="2061465" y="2786415"/>
                  <a:pt x="1755503" y="2862322"/>
                </a:cubicBezTo>
                <a:cubicBezTo>
                  <a:pt x="1449541" y="2938229"/>
                  <a:pt x="1488382" y="2813753"/>
                  <a:pt x="1338943" y="2862322"/>
                </a:cubicBezTo>
                <a:cubicBezTo>
                  <a:pt x="1189504" y="2910891"/>
                  <a:pt x="1078240" y="2827046"/>
                  <a:pt x="1011646" y="2862322"/>
                </a:cubicBezTo>
                <a:cubicBezTo>
                  <a:pt x="945052" y="2897598"/>
                  <a:pt x="738793" y="2845029"/>
                  <a:pt x="595086" y="2862322"/>
                </a:cubicBezTo>
                <a:cubicBezTo>
                  <a:pt x="451379" y="2879615"/>
                  <a:pt x="229092" y="2806845"/>
                  <a:pt x="0" y="2862322"/>
                </a:cubicBezTo>
                <a:cubicBezTo>
                  <a:pt x="-15732" y="2664600"/>
                  <a:pt x="30545" y="2508053"/>
                  <a:pt x="0" y="2347104"/>
                </a:cubicBezTo>
                <a:cubicBezTo>
                  <a:pt x="-30545" y="2186155"/>
                  <a:pt x="55975" y="2055875"/>
                  <a:pt x="0" y="1860509"/>
                </a:cubicBezTo>
                <a:cubicBezTo>
                  <a:pt x="-55975" y="1665144"/>
                  <a:pt x="16816" y="1594146"/>
                  <a:pt x="0" y="1373915"/>
                </a:cubicBezTo>
                <a:cubicBezTo>
                  <a:pt x="-16816" y="1153684"/>
                  <a:pt x="34275" y="1042484"/>
                  <a:pt x="0" y="772827"/>
                </a:cubicBezTo>
                <a:cubicBezTo>
                  <a:pt x="-34275" y="503170"/>
                  <a:pt x="25282" y="372923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2">
                <a:lumMod val="75000"/>
              </a:schemeClr>
            </a:solidFill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 anchor="b">
            <a:spAutoFit/>
          </a:bodyPr>
          <a:lstStyle/>
          <a:p>
            <a:pPr algn="ctr">
              <a:lnSpc>
                <a:spcPct val="150000"/>
              </a:lnSpc>
            </a:pPr>
            <a:endParaRPr kumimoji="1" lang="en-US" altLang="ko-KR" sz="1400" dirty="0">
              <a:highlight>
                <a:srgbClr val="FFD579"/>
              </a:highlight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ko-KR" sz="1100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kumimoji="1" lang="ko-KR" altLang="en-US" sz="1100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가설 </a:t>
            </a:r>
            <a:r>
              <a:rPr kumimoji="1" lang="en-US" altLang="ko-KR" sz="1100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2 - </a:t>
            </a:r>
            <a:r>
              <a:rPr kumimoji="1" lang="ko-KR" altLang="en-US" sz="1100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결론 </a:t>
            </a:r>
            <a:r>
              <a:rPr kumimoji="1" lang="en-US" altLang="ko-KR" sz="1100" dirty="0">
                <a:highlight>
                  <a:srgbClr val="FFD579"/>
                </a:highlight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2] </a:t>
            </a:r>
          </a:p>
          <a:p>
            <a:pPr algn="ctr">
              <a:lnSpc>
                <a:spcPct val="150000"/>
              </a:lnSpc>
            </a:pPr>
            <a:r>
              <a:rPr kumimoji="1" lang="ko-KR" altLang="en-US" sz="11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전기 자동차의 등장과 보급화는 실제로 정부의 지원에 힘입어 매년 가파르게 성장하여 </a:t>
            </a:r>
            <a:endParaRPr kumimoji="1" lang="en-US" altLang="ko-KR" sz="11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1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전기</a:t>
            </a:r>
            <a:r>
              <a:rPr kumimoji="1" lang="en-US" altLang="ko-KR" sz="11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kumimoji="1" lang="ko-KR" altLang="en-US" sz="11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자동차와 전기 충전기 수는 증가하고 </a:t>
            </a:r>
            <a:endParaRPr kumimoji="1" lang="en-US" altLang="ko-KR" sz="11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1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주유소는 휴업과 폐업 신청 증가</a:t>
            </a:r>
            <a:endParaRPr kumimoji="1" lang="en-US" altLang="ko-KR" sz="11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endParaRPr kumimoji="1" lang="x-none" altLang="en-US" sz="1400" dirty="0"/>
          </a:p>
        </p:txBody>
      </p:sp>
      <p:pic>
        <p:nvPicPr>
          <p:cNvPr id="7" name="그래픽 6" descr="전기차 윤곽선">
            <a:extLst>
              <a:ext uri="{FF2B5EF4-FFF2-40B4-BE49-F238E27FC236}">
                <a16:creationId xmlns="" xmlns:a16="http://schemas.microsoft.com/office/drawing/2014/main" id="{49982C45-7DCC-48DE-A4A6-C457E30F3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52810" y="3636510"/>
            <a:ext cx="3240000" cy="3240000"/>
          </a:xfrm>
          <a:prstGeom prst="rect">
            <a:avLst/>
          </a:prstGeom>
        </p:spPr>
      </p:pic>
      <p:pic>
        <p:nvPicPr>
          <p:cNvPr id="8" name="그래픽 7" descr="연료 윤곽선">
            <a:extLst>
              <a:ext uri="{FF2B5EF4-FFF2-40B4-BE49-F238E27FC236}">
                <a16:creationId xmlns="" xmlns:a16="http://schemas.microsoft.com/office/drawing/2014/main" id="{2AA5FF01-249B-4BFC-EF83-0EDAD7CD35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63069" y="3699753"/>
            <a:ext cx="3255031" cy="3255031"/>
          </a:xfrm>
          <a:prstGeom prst="rect">
            <a:avLst/>
          </a:prstGeom>
        </p:spPr>
      </p:pic>
      <p:sp>
        <p:nvSpPr>
          <p:cNvPr id="12" name="곱하기 11">
            <a:extLst>
              <a:ext uri="{FF2B5EF4-FFF2-40B4-BE49-F238E27FC236}">
                <a16:creationId xmlns="" xmlns:a16="http://schemas.microsoft.com/office/drawing/2014/main" id="{EA09B992-6F73-869D-E0AA-8929629066C0}"/>
              </a:ext>
            </a:extLst>
          </p:cNvPr>
          <p:cNvSpPr/>
          <p:nvPr/>
        </p:nvSpPr>
        <p:spPr>
          <a:xfrm>
            <a:off x="4464800" y="4385909"/>
            <a:ext cx="2658534" cy="2309434"/>
          </a:xfrm>
          <a:prstGeom prst="mathMultiply">
            <a:avLst/>
          </a:prstGeom>
          <a:solidFill>
            <a:srgbClr val="FF0000">
              <a:alpha val="3583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416C2049-96F5-D20F-FBD2-7A04F6A99CA9}"/>
              </a:ext>
            </a:extLst>
          </p:cNvPr>
          <p:cNvSpPr txBox="1"/>
          <p:nvPr/>
        </p:nvSpPr>
        <p:spPr>
          <a:xfrm>
            <a:off x="4899437" y="6368679"/>
            <a:ext cx="232562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점차 주유소 감소</a:t>
            </a:r>
            <a:endParaRPr kumimoji="1" lang="en-US" altLang="ko-KR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B65941BF-59AC-71E7-6CEC-AFAD1F4249AC}"/>
              </a:ext>
            </a:extLst>
          </p:cNvPr>
          <p:cNvSpPr txBox="1"/>
          <p:nvPr/>
        </p:nvSpPr>
        <p:spPr>
          <a:xfrm>
            <a:off x="8484973" y="6220147"/>
            <a:ext cx="35877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x-none" altLang="en-US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친환경 및 재생가능한 에너지</a:t>
            </a:r>
            <a:endParaRPr kumimoji="1" lang="en-US" altLang="ko-KR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5256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BC48ACC-889F-1C98-61D8-BB0658F65728}"/>
              </a:ext>
            </a:extLst>
          </p:cNvPr>
          <p:cNvSpPr txBox="1"/>
          <p:nvPr/>
        </p:nvSpPr>
        <p:spPr>
          <a:xfrm>
            <a:off x="4007126" y="2875002"/>
            <a:ext cx="41777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ko-KR" altLang="en-US" sz="66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질의응답</a:t>
            </a:r>
            <a:endParaRPr kumimoji="1" lang="en-US" altLang="ko-KR" sz="66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3188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450" b="7748"/>
          <a:stretch/>
        </p:blipFill>
        <p:spPr>
          <a:xfrm>
            <a:off x="838200" y="1486826"/>
            <a:ext cx="6666189" cy="451783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1CC57A9E-C8D9-45E9-89AD-F426FB681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4868" y="1486827"/>
            <a:ext cx="3220608" cy="4490694"/>
          </a:xfrm>
          <a:prstGeom prst="rect">
            <a:avLst/>
          </a:prstGeom>
        </p:spPr>
      </p:pic>
      <p:pic>
        <p:nvPicPr>
          <p:cNvPr id="15" name="그림 14" descr="텍스트, 클립아트이(가) 표시된 사진&#10;&#10;자동 생성된 설명">
            <a:extLst>
              <a:ext uri="{FF2B5EF4-FFF2-40B4-BE49-F238E27FC236}">
                <a16:creationId xmlns="" xmlns:a16="http://schemas.microsoft.com/office/drawing/2014/main" id="{162A5FE4-9D49-445C-8B1C-A7101D141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7062" y="6004662"/>
            <a:ext cx="1133475" cy="60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3BFC0476-A59F-72EE-5098-E40C1EC8C54F}"/>
              </a:ext>
            </a:extLst>
          </p:cNvPr>
          <p:cNvSpPr txBox="1"/>
          <p:nvPr/>
        </p:nvSpPr>
        <p:spPr>
          <a:xfrm>
            <a:off x="1494514" y="273762"/>
            <a:ext cx="92029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 err="1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Opinet</a:t>
            </a:r>
            <a:r>
              <a:rPr kumimoji="1" lang="en-US" altLang="ko-KR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crawling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9098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BC48ACC-889F-1C98-61D8-BB0658F65728}"/>
              </a:ext>
            </a:extLst>
          </p:cNvPr>
          <p:cNvSpPr txBox="1"/>
          <p:nvPr/>
        </p:nvSpPr>
        <p:spPr>
          <a:xfrm>
            <a:off x="3691783" y="2695540"/>
            <a:ext cx="54245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ko-KR" altLang="en-US" sz="66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감사합니다</a:t>
            </a:r>
            <a:endParaRPr kumimoji="1" lang="en-US" altLang="ko-KR" sz="66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1724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450" b="7748"/>
          <a:stretch/>
        </p:blipFill>
        <p:spPr>
          <a:xfrm>
            <a:off x="625794" y="1549925"/>
            <a:ext cx="6709606" cy="4357140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91812D56-DE1C-4C53-9D7C-03A8DF9CD2C9}"/>
              </a:ext>
            </a:extLst>
          </p:cNvPr>
          <p:cNvSpPr/>
          <p:nvPr/>
        </p:nvSpPr>
        <p:spPr>
          <a:xfrm>
            <a:off x="625794" y="2884968"/>
            <a:ext cx="5998955" cy="271691"/>
          </a:xfrm>
          <a:prstGeom prst="ellipse">
            <a:avLst/>
          </a:prstGeom>
          <a:noFill/>
          <a:ln w="38100">
            <a:solidFill>
              <a:srgbClr val="FF0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EB18C56E-7395-42F0-B7AF-E1A54905F288}"/>
              </a:ext>
            </a:extLst>
          </p:cNvPr>
          <p:cNvSpPr/>
          <p:nvPr/>
        </p:nvSpPr>
        <p:spPr>
          <a:xfrm>
            <a:off x="1179709" y="4857626"/>
            <a:ext cx="5998955" cy="271691"/>
          </a:xfrm>
          <a:prstGeom prst="ellipse">
            <a:avLst/>
          </a:prstGeom>
          <a:noFill/>
          <a:ln w="38100">
            <a:solidFill>
              <a:srgbClr val="FF0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2" name="그림 21" descr="텍스트, 클립아트이(가) 표시된 사진&#10;&#10;자동 생성된 설명">
            <a:extLst>
              <a:ext uri="{FF2B5EF4-FFF2-40B4-BE49-F238E27FC236}">
                <a16:creationId xmlns="" xmlns:a16="http://schemas.microsoft.com/office/drawing/2014/main" id="{B3FDDD1F-0426-4471-93A5-BFCB8FBBE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7062" y="6188075"/>
            <a:ext cx="1133475" cy="6096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B8D500B1-1755-461B-9CA3-C27E1FC1AF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787" r="82594" b="36815"/>
          <a:stretch/>
        </p:blipFill>
        <p:spPr>
          <a:xfrm>
            <a:off x="8437058" y="1488259"/>
            <a:ext cx="2431456" cy="43571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3BFC0476-A59F-72EE-5098-E40C1EC8C54F}"/>
              </a:ext>
            </a:extLst>
          </p:cNvPr>
          <p:cNvSpPr txBox="1"/>
          <p:nvPr/>
        </p:nvSpPr>
        <p:spPr>
          <a:xfrm>
            <a:off x="1494514" y="273762"/>
            <a:ext cx="92029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 err="1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Opinet</a:t>
            </a:r>
            <a:r>
              <a:rPr kumimoji="1" lang="en-US" altLang="ko-KR" sz="4800" dirty="0" smtClean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crawling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10" name="오른쪽으로 구부러진 화살표 9"/>
          <p:cNvSpPr/>
          <p:nvPr/>
        </p:nvSpPr>
        <p:spPr>
          <a:xfrm>
            <a:off x="9069859" y="2738252"/>
            <a:ext cx="420130" cy="238898"/>
          </a:xfrm>
          <a:prstGeom prst="curvedRightArrow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51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3933EEE9-26A8-498B-819D-FF6BE718BECE}"/>
              </a:ext>
            </a:extLst>
          </p:cNvPr>
          <p:cNvSpPr/>
          <p:nvPr/>
        </p:nvSpPr>
        <p:spPr>
          <a:xfrm>
            <a:off x="0" y="6702872"/>
            <a:ext cx="12192000" cy="183311"/>
          </a:xfrm>
          <a:prstGeom prst="rect">
            <a:avLst/>
          </a:prstGeom>
          <a:solidFill>
            <a:srgbClr val="8F5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07676A53-2124-0452-F906-DF22DE310DDB}"/>
              </a:ext>
            </a:extLst>
          </p:cNvPr>
          <p:cNvSpPr txBox="1"/>
          <p:nvPr/>
        </p:nvSpPr>
        <p:spPr>
          <a:xfrm>
            <a:off x="-1225936" y="173345"/>
            <a:ext cx="2720450" cy="769441"/>
          </a:xfrm>
          <a:prstGeom prst="rect">
            <a:avLst/>
          </a:prstGeom>
          <a:solidFill>
            <a:srgbClr val="0096FF">
              <a:alpha val="26264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x-none" altLang="en-US" sz="4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   </a:t>
            </a:r>
            <a:r>
              <a:rPr kumimoji="1" lang="x-none" altLang="en-US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휘발유</a:t>
            </a:r>
            <a:endParaRPr kumimoji="1" lang="en-US" altLang="ko-KR" sz="32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="" xmlns:a16="http://schemas.microsoft.com/office/drawing/2014/main" id="{29AA294E-5AFB-3102-0316-00A284E2B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77862"/>
              </p:ext>
            </p:extLst>
          </p:nvPr>
        </p:nvGraphicFramePr>
        <p:xfrm>
          <a:off x="1760433" y="1007123"/>
          <a:ext cx="8962380" cy="5634198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1792476">
                  <a:extLst>
                    <a:ext uri="{9D8B030D-6E8A-4147-A177-3AD203B41FA5}">
                      <a16:colId xmlns="" xmlns:a16="http://schemas.microsoft.com/office/drawing/2014/main" val="540729049"/>
                    </a:ext>
                  </a:extLst>
                </a:gridCol>
                <a:gridCol w="1792476">
                  <a:extLst>
                    <a:ext uri="{9D8B030D-6E8A-4147-A177-3AD203B41FA5}">
                      <a16:colId xmlns="" xmlns:a16="http://schemas.microsoft.com/office/drawing/2014/main" val="387978462"/>
                    </a:ext>
                  </a:extLst>
                </a:gridCol>
                <a:gridCol w="1792476">
                  <a:extLst>
                    <a:ext uri="{9D8B030D-6E8A-4147-A177-3AD203B41FA5}">
                      <a16:colId xmlns="" xmlns:a16="http://schemas.microsoft.com/office/drawing/2014/main" val="2264438461"/>
                    </a:ext>
                  </a:extLst>
                </a:gridCol>
                <a:gridCol w="1792476">
                  <a:extLst>
                    <a:ext uri="{9D8B030D-6E8A-4147-A177-3AD203B41FA5}">
                      <a16:colId xmlns="" xmlns:a16="http://schemas.microsoft.com/office/drawing/2014/main" val="1226842593"/>
                    </a:ext>
                  </a:extLst>
                </a:gridCol>
                <a:gridCol w="1792476">
                  <a:extLst>
                    <a:ext uri="{9D8B030D-6E8A-4147-A177-3AD203B41FA5}">
                      <a16:colId xmlns="" xmlns:a16="http://schemas.microsoft.com/office/drawing/2014/main" val="691237606"/>
                    </a:ext>
                  </a:extLst>
                </a:gridCol>
              </a:tblGrid>
              <a:tr h="313011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지역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주소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휘발유</a:t>
                      </a:r>
                      <a:r>
                        <a:rPr lang="en-US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주소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휘발유</a:t>
                      </a:r>
                      <a:r>
                        <a:rPr lang="en-US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최소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581805575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강원도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횡성군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1905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강릉시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1641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327582951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화성시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2300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가평군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1605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94241740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경상남도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합천군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1999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거제시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1548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447714399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경상북도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포항시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2169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경산시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1577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695126920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광주광역시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1950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광산구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1597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45511665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대구광역시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1995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남구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1585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720632068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대전광역시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2247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광역시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1639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248083307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부산광역시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해운대구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2185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강서구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1575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521358714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중랑구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2695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강남구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1587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329351366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세종특별자치시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종합운동장로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1899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갈매로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1650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546579421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울산광역시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1999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남구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1620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480650128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인천광역시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중구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2099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강화군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1595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708298150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전라남도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화순군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2200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강진군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1565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487154810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전라북도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진안군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2299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고창군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1570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233390944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제주특별자치도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제주시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2010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서귀포시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1689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843000189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충청남도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홍성군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1951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계룡시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1620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4012690578"/>
                  </a:ext>
                </a:extLst>
              </a:tr>
              <a:tr h="313011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충청북도</a:t>
                      </a:r>
                    </a:p>
                  </a:txBody>
                  <a:tcPr marL="7620" marR="7620" marT="7620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충주시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2238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괴산군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1575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28729030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3BFC0476-A59F-72EE-5098-E40C1EC8C54F}"/>
              </a:ext>
            </a:extLst>
          </p:cNvPr>
          <p:cNvSpPr txBox="1"/>
          <p:nvPr/>
        </p:nvSpPr>
        <p:spPr>
          <a:xfrm>
            <a:off x="1494514" y="183146"/>
            <a:ext cx="92029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1-1.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주유소 </a:t>
            </a:r>
            <a:r>
              <a:rPr kumimoji="1" lang="ko-KR" altLang="en-US" sz="4800" dirty="0" err="1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시군구별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가격비교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01549" y="3733101"/>
            <a:ext cx="2608976" cy="5033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7533314" y="1845578"/>
            <a:ext cx="2944536" cy="4781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08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3933EEE9-26A8-498B-819D-FF6BE718BECE}"/>
              </a:ext>
            </a:extLst>
          </p:cNvPr>
          <p:cNvSpPr/>
          <p:nvPr/>
        </p:nvSpPr>
        <p:spPr>
          <a:xfrm>
            <a:off x="0" y="6702872"/>
            <a:ext cx="12192000" cy="183311"/>
          </a:xfrm>
          <a:prstGeom prst="rect">
            <a:avLst/>
          </a:prstGeom>
          <a:solidFill>
            <a:srgbClr val="8F56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BFC0476-A59F-72EE-5098-E40C1EC8C54F}"/>
              </a:ext>
            </a:extLst>
          </p:cNvPr>
          <p:cNvSpPr txBox="1"/>
          <p:nvPr/>
        </p:nvSpPr>
        <p:spPr>
          <a:xfrm>
            <a:off x="1307506" y="193986"/>
            <a:ext cx="9818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1-2.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주유소 </a:t>
            </a:r>
            <a:r>
              <a:rPr kumimoji="1" lang="ko-KR" altLang="en-US" sz="4800" dirty="0" err="1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시군구별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가격비교</a:t>
            </a:r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6FC5F043-5D7F-A2A5-7427-330C3AF083DF}"/>
              </a:ext>
            </a:extLst>
          </p:cNvPr>
          <p:cNvSpPr txBox="1"/>
          <p:nvPr/>
        </p:nvSpPr>
        <p:spPr>
          <a:xfrm>
            <a:off x="-828806" y="224763"/>
            <a:ext cx="2234407" cy="769441"/>
          </a:xfrm>
          <a:prstGeom prst="rect">
            <a:avLst/>
          </a:prstGeom>
          <a:solidFill>
            <a:srgbClr val="C00000">
              <a:alpha val="18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x-none" altLang="en-US" sz="4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   </a:t>
            </a:r>
            <a:r>
              <a:rPr kumimoji="1" lang="x-none" altLang="en-US" sz="36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경유</a:t>
            </a:r>
            <a:endParaRPr kumimoji="1" lang="en-US" altLang="ko-KR" sz="36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="" xmlns:a16="http://schemas.microsoft.com/office/drawing/2014/main" id="{F871EF8A-D967-3A4E-4A7D-C392385089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1998036"/>
              </p:ext>
            </p:extLst>
          </p:nvPr>
        </p:nvGraphicFramePr>
        <p:xfrm>
          <a:off x="1999482" y="1068679"/>
          <a:ext cx="8391355" cy="5551632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1678271">
                  <a:extLst>
                    <a:ext uri="{9D8B030D-6E8A-4147-A177-3AD203B41FA5}">
                      <a16:colId xmlns="" xmlns:a16="http://schemas.microsoft.com/office/drawing/2014/main" val="540729049"/>
                    </a:ext>
                  </a:extLst>
                </a:gridCol>
                <a:gridCol w="1674423">
                  <a:extLst>
                    <a:ext uri="{9D8B030D-6E8A-4147-A177-3AD203B41FA5}">
                      <a16:colId xmlns="" xmlns:a16="http://schemas.microsoft.com/office/drawing/2014/main" val="387978462"/>
                    </a:ext>
                  </a:extLst>
                </a:gridCol>
                <a:gridCol w="1682119">
                  <a:extLst>
                    <a:ext uri="{9D8B030D-6E8A-4147-A177-3AD203B41FA5}">
                      <a16:colId xmlns="" xmlns:a16="http://schemas.microsoft.com/office/drawing/2014/main" val="2264438461"/>
                    </a:ext>
                  </a:extLst>
                </a:gridCol>
                <a:gridCol w="1678271">
                  <a:extLst>
                    <a:ext uri="{9D8B030D-6E8A-4147-A177-3AD203B41FA5}">
                      <a16:colId xmlns="" xmlns:a16="http://schemas.microsoft.com/office/drawing/2014/main" val="1226842593"/>
                    </a:ext>
                  </a:extLst>
                </a:gridCol>
                <a:gridCol w="1678271">
                  <a:extLst>
                    <a:ext uri="{9D8B030D-6E8A-4147-A177-3AD203B41FA5}">
                      <a16:colId xmlns="" xmlns:a16="http://schemas.microsoft.com/office/drawing/2014/main" val="691237606"/>
                    </a:ext>
                  </a:extLst>
                </a:gridCol>
              </a:tblGrid>
              <a:tr h="308424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지역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1" i="0" u="none" strike="noStrike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최소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2581805575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강원도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횡성군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강릉시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1775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3327582951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경기도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화성시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2498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가평군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1748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294241740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경상남도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합천군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2099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거제시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1698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447714399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경상북도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포항시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경산시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1727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3695126920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광주광역시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광산구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1767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45511665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대구광역시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남구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1728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2720632068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대전광역시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2346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광역시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1783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248083307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부산광역시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해운대구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2099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강서구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1707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521358714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서울특별시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중랑구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2959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강남구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1767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3329351366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세종특별자치시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종합운동장로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1999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갈매로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546579421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울산광역시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2099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남구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1729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3480650128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인천광역시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2099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강화군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1785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708298150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전라남도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화순군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강진군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1758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487154810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전라북도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진안군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고창군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1719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233390944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제주특별자치도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제주시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서귀포시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1879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843000189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충청남도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홍성군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2038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계룡시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1758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4012690578"/>
                  </a:ext>
                </a:extLst>
              </a:tr>
              <a:tr h="308424"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충청북도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충주시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1999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괴산군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1757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="" xmlns:a16="http://schemas.microsoft.com/office/drawing/2014/main" val="1287290300"/>
                  </a:ext>
                </a:extLst>
              </a:tr>
            </a:tbl>
          </a:graphicData>
        </a:graphic>
      </p:graphicFrame>
      <p:sp>
        <p:nvSpPr>
          <p:cNvPr id="3" name="타원 2"/>
          <p:cNvSpPr/>
          <p:nvPr/>
        </p:nvSpPr>
        <p:spPr>
          <a:xfrm>
            <a:off x="4169328" y="3816991"/>
            <a:ext cx="2390862" cy="35233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7441035" y="1979801"/>
            <a:ext cx="2483141" cy="3187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92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257979C7-5BE6-F708-9A2A-F4DC677FBC6F}"/>
              </a:ext>
            </a:extLst>
          </p:cNvPr>
          <p:cNvSpPr/>
          <p:nvPr/>
        </p:nvSpPr>
        <p:spPr>
          <a:xfrm flipV="1">
            <a:off x="379229" y="191639"/>
            <a:ext cx="12617680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D0EDA75-184F-59E0-55D3-7E90EB70AC93}"/>
              </a:ext>
            </a:extLst>
          </p:cNvPr>
          <p:cNvSpPr txBox="1"/>
          <p:nvPr/>
        </p:nvSpPr>
        <p:spPr>
          <a:xfrm>
            <a:off x="379229" y="1805700"/>
            <a:ext cx="98563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requests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json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pandas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as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pd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from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pandas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io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json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json_normalize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os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/>
            </a:r>
            <a:b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folium</a:t>
            </a:r>
            <a:endParaRPr lang="en-US" altLang="x-none" sz="20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from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folium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0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plugins</a:t>
            </a:r>
          </a:p>
          <a:p>
            <a:endParaRPr lang="en-US" altLang="x-none" sz="2000" b="0" dirty="0">
              <a:solidFill>
                <a:srgbClr val="4EC9B0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sidoprice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df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groupby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([</a:t>
            </a:r>
            <a:r>
              <a:rPr lang="en-US" altLang="x-none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지역</a:t>
            </a:r>
            <a:r>
              <a:rPr lang="en-US" altLang="ko-KR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])[</a:t>
            </a:r>
            <a:r>
              <a:rPr lang="en-US" altLang="ko-KR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휘발유</a:t>
            </a:r>
            <a:r>
              <a:rPr lang="en-US" altLang="ko-KR" sz="20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</a:t>
            </a:r>
          </a:p>
          <a:p>
            <a:r>
              <a:rPr lang="en-US" altLang="ko-KR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mean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()</a:t>
            </a:r>
          </a:p>
          <a:p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sidoprice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pd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DataFrame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sidoprice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sidoprice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0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sidoprice</a:t>
            </a:r>
            <a:r>
              <a:rPr lang="en-US" altLang="x-none" sz="20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0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reset_index</a:t>
            </a:r>
            <a:r>
              <a:rPr lang="en-US" altLang="x-none" sz="20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()</a:t>
            </a:r>
          </a:p>
          <a:p>
            <a:endParaRPr lang="en-US" altLang="x-none" sz="28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CE1B94AF-E248-2E18-E604-F22D3505CDBC}"/>
              </a:ext>
            </a:extLst>
          </p:cNvPr>
          <p:cNvSpPr txBox="1"/>
          <p:nvPr/>
        </p:nvSpPr>
        <p:spPr>
          <a:xfrm>
            <a:off x="85504" y="330583"/>
            <a:ext cx="9512319" cy="830997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8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지역별 휘발유 경유 판매가격</a:t>
            </a:r>
            <a:endParaRPr kumimoji="1" lang="en-US" altLang="ko-KR" sz="48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cxnSp>
        <p:nvCxnSpPr>
          <p:cNvPr id="5" name="직선 연결선[R] 4">
            <a:extLst>
              <a:ext uri="{FF2B5EF4-FFF2-40B4-BE49-F238E27FC236}">
                <a16:creationId xmlns="" xmlns:a16="http://schemas.microsoft.com/office/drawing/2014/main" id="{B89B03CB-9E48-0189-D610-976DF6852F52}"/>
              </a:ext>
            </a:extLst>
          </p:cNvPr>
          <p:cNvCxnSpPr>
            <a:cxnSpLocks/>
          </p:cNvCxnSpPr>
          <p:nvPr/>
        </p:nvCxnSpPr>
        <p:spPr>
          <a:xfrm>
            <a:off x="6121180" y="1161580"/>
            <a:ext cx="0" cy="5504781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183B53D-AC7E-0A22-256F-BF779193808A}"/>
              </a:ext>
            </a:extLst>
          </p:cNvPr>
          <p:cNvSpPr txBox="1"/>
          <p:nvPr/>
        </p:nvSpPr>
        <p:spPr>
          <a:xfrm>
            <a:off x="6431554" y="1667200"/>
            <a:ext cx="985638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x-none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folium</a:t>
            </a:r>
            <a:r>
              <a:rPr lang="en-US" altLang="x-none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Map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([</a:t>
            </a:r>
            <a:r>
              <a:rPr lang="en-US" altLang="x-none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37.5722440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 </a:t>
            </a:r>
            <a:r>
              <a:rPr lang="en-US" altLang="x-none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126.9759352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], </a:t>
            </a:r>
          </a:p>
          <a:p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zoom_start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6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/>
            </a:r>
            <a:b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r>
              <a:rPr lang="en-US" altLang="x-none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folium</a:t>
            </a:r>
            <a:r>
              <a:rPr lang="en-US" altLang="x-none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Choropleth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</a:p>
          <a:p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geo_data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'/Users/</a:t>
            </a:r>
            <a:r>
              <a:rPr lang="en-US" altLang="x-none" b="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zzgr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/Desktop/</a:t>
            </a:r>
            <a:r>
              <a:rPr lang="en-US" altLang="x-none" b="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zzgrSandaeteuk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/</a:t>
            </a:r>
          </a:p>
          <a:p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PROJECT GAS STATION/</a:t>
            </a:r>
            <a:r>
              <a:rPr lang="en-US" altLang="x-none" b="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Datas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/SIDO_MAP_2022.json’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 </a:t>
            </a:r>
          </a:p>
          <a:p>
            <a:endParaRPr lang="en-US" altLang="x-none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data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sidoprice</a:t>
            </a:r>
            <a:r>
              <a:rPr lang="ko-KR" altLang="en-US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</a:t>
            </a:r>
            <a:endParaRPr lang="ko-KR" altLang="en-US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columns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=[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지역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휘발유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’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</a:t>
            </a:r>
            <a:r>
              <a:rPr lang="ko-KR" altLang="en-US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</a:t>
            </a:r>
          </a:p>
          <a:p>
            <a:endParaRPr lang="ko-KR" altLang="en-US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key_on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x-none" b="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feature.properties.CTP_KOR_NM</a:t>
            </a:r>
            <a:r>
              <a:rPr lang="ko-KR" altLang="en-US" dirty="0">
                <a:solidFill>
                  <a:srgbClr val="CE9178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</a:t>
            </a:r>
            <a:endParaRPr lang="ko-KR" altLang="en-US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fill_color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'Reds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</a:t>
            </a:r>
          </a:p>
          <a:p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fill_opacity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0.8</a:t>
            </a:r>
            <a:r>
              <a:rPr lang="ko-KR" altLang="en-US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</a:t>
            </a:r>
            <a:endParaRPr lang="ko-KR" altLang="en-US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line_opacity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0.5</a:t>
            </a:r>
            <a:r>
              <a:rPr lang="ko-KR" altLang="en-US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 </a:t>
            </a:r>
          </a:p>
          <a:p>
            <a:r>
              <a:rPr lang="en-US" altLang="x-none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legend_name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=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'Avg Gasoline Price (</a:t>
            </a:r>
            <a:r>
              <a:rPr lang="x-none" altLang="en-US" b="0" i="0" dirty="0">
                <a:solidFill>
                  <a:srgbClr val="CE9278"/>
                </a:solidFill>
                <a:effectLst/>
                <a:latin typeface="Daytona" panose="020F0502020204030204" pitchFamily="34" charset="0"/>
                <a:cs typeface="Daytona" panose="020F0502020204030204" pitchFamily="34" charset="0"/>
              </a:rPr>
              <a:t>₩</a:t>
            </a:r>
            <a:r>
              <a:rPr lang="en-US" altLang="x-none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)'</a:t>
            </a:r>
            <a:endParaRPr lang="ko-KR" altLang="en-US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).</a:t>
            </a:r>
            <a:r>
              <a:rPr lang="en-US" altLang="x-none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add_to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</a:t>
            </a:r>
            <a:r>
              <a:rPr lang="en-US" altLang="x-none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m</a:t>
            </a:r>
            <a:endParaRPr lang="en-US" altLang="x-none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7445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D76345B8-6E0E-9C1F-A981-76192A9FFB92}"/>
              </a:ext>
            </a:extLst>
          </p:cNvPr>
          <p:cNvSpPr txBox="1"/>
          <p:nvPr/>
        </p:nvSpPr>
        <p:spPr>
          <a:xfrm>
            <a:off x="1141849" y="245075"/>
            <a:ext cx="104102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1-5.</a:t>
            </a:r>
            <a:r>
              <a:rPr kumimoji="1" lang="ko-KR" altLang="en-US" sz="4800" dirty="0"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지역별 휘발유 경유 판매 가격 </a:t>
            </a:r>
            <a:endParaRPr lang="x-none" altLang="en-US" sz="4800" dirty="0"/>
          </a:p>
          <a:p>
            <a:pPr algn="ctr"/>
            <a:endParaRPr kumimoji="1" lang="en-US" altLang="ko-KR" sz="48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pic>
        <p:nvPicPr>
          <p:cNvPr id="9" name="그림 8" descr="텍스트, 스크린샷, 전자기기이(가) 표시된 사진&#10;&#10;자동 생성된 설명">
            <a:extLst>
              <a:ext uri="{FF2B5EF4-FFF2-40B4-BE49-F238E27FC236}">
                <a16:creationId xmlns="" xmlns:a16="http://schemas.microsoft.com/office/drawing/2014/main" id="{ADCCEF99-74CB-96BE-194A-3C8601C23D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92" t="19766" r="1961" b="3058"/>
          <a:stretch/>
        </p:blipFill>
        <p:spPr>
          <a:xfrm>
            <a:off x="639941" y="1259389"/>
            <a:ext cx="6812280" cy="3749040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pic>
        <p:nvPicPr>
          <p:cNvPr id="11" name="그림 10" descr="지도이(가) 표시된 사진&#10;&#10;자동 생성된 설명">
            <a:extLst>
              <a:ext uri="{FF2B5EF4-FFF2-40B4-BE49-F238E27FC236}">
                <a16:creationId xmlns="" xmlns:a16="http://schemas.microsoft.com/office/drawing/2014/main" id="{9B0191D0-CAC7-0AF2-14D1-E376EC5B17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34" t="16188" r="2313" b="2683"/>
          <a:stretch/>
        </p:blipFill>
        <p:spPr>
          <a:xfrm>
            <a:off x="4840363" y="2641894"/>
            <a:ext cx="6711696" cy="3941064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6DB7E17-E2CF-41D7-4CA3-32542BA871AB}"/>
              </a:ext>
            </a:extLst>
          </p:cNvPr>
          <p:cNvSpPr txBox="1"/>
          <p:nvPr/>
        </p:nvSpPr>
        <p:spPr>
          <a:xfrm>
            <a:off x="639941" y="4514364"/>
            <a:ext cx="2079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x-none" altLang="en-US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휘발유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0AA1D1E-F400-37A6-516E-09A26E6E826A}"/>
              </a:ext>
            </a:extLst>
          </p:cNvPr>
          <p:cNvSpPr txBox="1"/>
          <p:nvPr/>
        </p:nvSpPr>
        <p:spPr>
          <a:xfrm>
            <a:off x="4840363" y="5998183"/>
            <a:ext cx="2079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x-none" altLang="en-US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경유</a:t>
            </a:r>
          </a:p>
        </p:txBody>
      </p:sp>
    </p:spTree>
    <p:extLst>
      <p:ext uri="{BB962C8B-B14F-4D97-AF65-F5344CB8AC3E}">
        <p14:creationId xmlns:p14="http://schemas.microsoft.com/office/powerpoint/2010/main" val="459243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65EEA532-4658-A901-6864-F24A30246ED3}"/>
              </a:ext>
            </a:extLst>
          </p:cNvPr>
          <p:cNvSpPr/>
          <p:nvPr/>
        </p:nvSpPr>
        <p:spPr>
          <a:xfrm flipV="1">
            <a:off x="287236" y="146908"/>
            <a:ext cx="13420162" cy="647472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x-none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68B20B1-46DF-D72F-3422-79BC657FDCF6}"/>
              </a:ext>
            </a:extLst>
          </p:cNvPr>
          <p:cNvSpPr txBox="1"/>
          <p:nvPr/>
        </p:nvSpPr>
        <p:spPr>
          <a:xfrm>
            <a:off x="326357" y="1691498"/>
            <a:ext cx="629171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requests</a:t>
            </a:r>
            <a:endParaRPr lang="en-US" altLang="x-none" sz="26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from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bs4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BeautifulSoup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as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bs</a:t>
            </a:r>
            <a:endParaRPr lang="en-US" altLang="x-none" sz="26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pandas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as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pd</a:t>
            </a:r>
            <a:endParaRPr lang="en-US" altLang="x-none" sz="26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import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numpy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as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np</a:t>
            </a:r>
            <a:endParaRPr lang="en-US" altLang="x-none" sz="26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80BC5D6-597E-CD8F-445B-7A6FDE486F5F}"/>
              </a:ext>
            </a:extLst>
          </p:cNvPr>
          <p:cNvSpPr txBox="1"/>
          <p:nvPr/>
        </p:nvSpPr>
        <p:spPr>
          <a:xfrm>
            <a:off x="287236" y="3724317"/>
            <a:ext cx="11819582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x-none" sz="2600" b="0" dirty="0">
              <a:solidFill>
                <a:srgbClr val="9CDCFE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6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data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6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requests</a:t>
            </a:r>
            <a:r>
              <a:rPr lang="en-US" altLang="x-none" sz="26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6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get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6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'https://www.kpetro.or.kr/lay1/S1T602C603/contents.do’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 </a:t>
            </a:r>
            <a:endParaRPr lang="en-US" altLang="x-none" sz="105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r>
              <a:rPr lang="en-US" altLang="x-none" sz="26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soup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600" b="0" dirty="0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bs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6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data</a:t>
            </a:r>
            <a:r>
              <a:rPr lang="en-US" altLang="x-none" sz="26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6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text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, </a:t>
            </a:r>
            <a:r>
              <a:rPr lang="en-US" altLang="x-none" sz="26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x-none" sz="2600" b="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html.parser</a:t>
            </a:r>
            <a:r>
              <a:rPr lang="en-US" altLang="x-none" sz="26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sz="26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6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soup</a:t>
            </a:r>
            <a:r>
              <a:rPr lang="en-US" altLang="x-none" sz="26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6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select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6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'#</a:t>
            </a:r>
            <a:r>
              <a:rPr lang="en-US" altLang="x-none" sz="2600" b="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subContent</a:t>
            </a:r>
            <a:r>
              <a:rPr lang="en-US" altLang="x-none" sz="26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&gt; section &gt; div &gt; table &gt; </a:t>
            </a:r>
            <a:r>
              <a:rPr lang="en-US" altLang="x-none" sz="2600" b="0" dirty="0" err="1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tbody</a:t>
            </a:r>
            <a:r>
              <a:rPr lang="en-US" altLang="x-none" sz="2600" b="0" dirty="0">
                <a:solidFill>
                  <a:srgbClr val="CE917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'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</a:t>
            </a:r>
          </a:p>
          <a:p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/>
            </a:r>
            <a:b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r>
              <a:rPr lang="en-US" altLang="x-none" sz="26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list_a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[</a:t>
            </a:r>
            <a:r>
              <a:rPr lang="en-US" altLang="x-none" sz="26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6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].</a:t>
            </a:r>
            <a:r>
              <a:rPr lang="en-US" altLang="x-none" sz="26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text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for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>
                <a:solidFill>
                  <a:srgbClr val="C586C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in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</a:t>
            </a:r>
            <a:r>
              <a:rPr lang="en-US" altLang="x-none" sz="2600" b="0" dirty="0" err="1">
                <a:solidFill>
                  <a:srgbClr val="4EC9B0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np</a:t>
            </a:r>
            <a:r>
              <a:rPr lang="en-US" altLang="x-none" sz="2600" b="0" dirty="0" err="1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.</a:t>
            </a:r>
            <a:r>
              <a:rPr lang="en-US" altLang="x-none" sz="26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arange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600" b="0" dirty="0" err="1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len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</a:t>
            </a:r>
            <a:r>
              <a:rPr lang="en-US" altLang="x-none" sz="2600" b="0" dirty="0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a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))]</a:t>
            </a:r>
          </a:p>
          <a:p>
            <a:r>
              <a:rPr lang="en-US" altLang="x-none" sz="26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list_a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 = </a:t>
            </a:r>
            <a:r>
              <a:rPr lang="en-US" altLang="x-none" sz="2600" b="0" dirty="0" err="1">
                <a:solidFill>
                  <a:srgbClr val="9CDCFE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list_a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[</a:t>
            </a:r>
            <a:r>
              <a:rPr lang="en-US" altLang="x-none" sz="2600" b="0" dirty="0">
                <a:solidFill>
                  <a:srgbClr val="B5CEA8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0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].</a:t>
            </a:r>
            <a:r>
              <a:rPr lang="en-US" altLang="x-none" sz="2600" b="0" dirty="0">
                <a:solidFill>
                  <a:srgbClr val="DCDCAA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split</a:t>
            </a:r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( )</a:t>
            </a:r>
          </a:p>
          <a:p>
            <a: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/>
            </a:r>
            <a:br>
              <a:rPr lang="en-US" altLang="x-none" sz="2600" b="0" dirty="0">
                <a:solidFill>
                  <a:srgbClr val="D4D4D4"/>
                </a:solidFill>
                <a:effectLst/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</a:br>
            <a:endParaRPr lang="en-US" altLang="x-none" sz="2600" b="0" dirty="0">
              <a:solidFill>
                <a:srgbClr val="D4D4D4"/>
              </a:solidFill>
              <a:effectLst/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  <a:p>
            <a:endParaRPr kumimoji="1" lang="x-none" altLang="en-US" sz="2600" dirty="0"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EA3406D-EE51-E354-80BB-CE540815637F}"/>
              </a:ext>
            </a:extLst>
          </p:cNvPr>
          <p:cNvSpPr txBox="1"/>
          <p:nvPr/>
        </p:nvSpPr>
        <p:spPr>
          <a:xfrm>
            <a:off x="68063" y="505302"/>
            <a:ext cx="5580694" cy="830997"/>
          </a:xfrm>
          <a:prstGeom prst="rect">
            <a:avLst/>
          </a:prstGeom>
          <a:solidFill>
            <a:srgbClr val="FBE5D6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8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# </a:t>
            </a:r>
            <a:r>
              <a:rPr kumimoji="1" lang="ko-KR" altLang="en-US" sz="4800" dirty="0">
                <a:solidFill>
                  <a:schemeClr val="bg1"/>
                </a:solidFill>
                <a:latin typeface="BM HANNA 11yrs old OTF" panose="020B0600000101010101" pitchFamily="34" charset="-127"/>
                <a:ea typeface="BM HANNA 11yrs old OTF" panose="020B0600000101010101" pitchFamily="34" charset="-127"/>
              </a:rPr>
              <a:t>전국 주유소 수</a:t>
            </a:r>
            <a:endParaRPr kumimoji="1" lang="en-US" altLang="ko-KR" sz="4800" dirty="0">
              <a:solidFill>
                <a:schemeClr val="bg1"/>
              </a:solidFill>
              <a:latin typeface="BM HANNA 11yrs old OTF" panose="020B0600000101010101" pitchFamily="34" charset="-127"/>
              <a:ea typeface="BM HANNA 11yrs old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660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2913</TotalTime>
  <Words>691</Words>
  <Application>Microsoft Office PowerPoint</Application>
  <PresentationFormat>사용자 지정</PresentationFormat>
  <Paragraphs>351</Paragraphs>
  <Slides>30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1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이정규</dc:creator>
  <cp:lastModifiedBy>user</cp:lastModifiedBy>
  <cp:revision>69</cp:revision>
  <dcterms:created xsi:type="dcterms:W3CDTF">2022-10-08T03:36:27Z</dcterms:created>
  <dcterms:modified xsi:type="dcterms:W3CDTF">2022-10-11T04:21:32Z</dcterms:modified>
</cp:coreProperties>
</file>

<file path=docProps/thumbnail.jpeg>
</file>